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5"/>
  </p:notesMasterIdLst>
  <p:handoutMasterIdLst>
    <p:handoutMasterId r:id="rId36"/>
  </p:handoutMasterIdLst>
  <p:sldIdLst>
    <p:sldId id="256" r:id="rId5"/>
    <p:sldId id="672" r:id="rId6"/>
    <p:sldId id="258" r:id="rId7"/>
    <p:sldId id="541" r:id="rId8"/>
    <p:sldId id="542" r:id="rId9"/>
    <p:sldId id="543" r:id="rId10"/>
    <p:sldId id="544" r:id="rId11"/>
    <p:sldId id="460" r:id="rId12"/>
    <p:sldId id="652" r:id="rId13"/>
    <p:sldId id="653" r:id="rId14"/>
    <p:sldId id="655" r:id="rId15"/>
    <p:sldId id="654" r:id="rId16"/>
    <p:sldId id="656" r:id="rId17"/>
    <p:sldId id="657" r:id="rId18"/>
    <p:sldId id="658" r:id="rId19"/>
    <p:sldId id="659" r:id="rId20"/>
    <p:sldId id="660" r:id="rId21"/>
    <p:sldId id="661" r:id="rId22"/>
    <p:sldId id="662" r:id="rId23"/>
    <p:sldId id="663" r:id="rId24"/>
    <p:sldId id="664" r:id="rId25"/>
    <p:sldId id="665" r:id="rId26"/>
    <p:sldId id="666" r:id="rId27"/>
    <p:sldId id="667" r:id="rId28"/>
    <p:sldId id="668" r:id="rId29"/>
    <p:sldId id="669" r:id="rId30"/>
    <p:sldId id="670" r:id="rId31"/>
    <p:sldId id="671" r:id="rId32"/>
    <p:sldId id="650" r:id="rId33"/>
    <p:sldId id="581" r:id="rId34"/>
  </p:sldIdLst>
  <p:sldSz cx="9144000" cy="6858000" type="screen4x3"/>
  <p:notesSz cx="9928225" cy="6797675"/>
  <p:custDataLst>
    <p:tags r:id="rId37"/>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PC" initials="H" lastIdx="3" clrIdx="0">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3939"/>
    <a:srgbClr val="B21212"/>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00" autoAdjust="0"/>
    <p:restoredTop sz="94712" autoAdjust="0"/>
  </p:normalViewPr>
  <p:slideViewPr>
    <p:cSldViewPr>
      <p:cViewPr varScale="1">
        <p:scale>
          <a:sx n="78" d="100"/>
          <a:sy n="78" d="100"/>
        </p:scale>
        <p:origin x="1320" y="9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3862504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0853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4557523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428046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4372748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7802729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8219931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2349376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4447131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4055201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5550427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41807890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40109681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2969983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9356542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5249424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15347270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33433213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28915897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1062539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1916357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15708726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977647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824501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288864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922539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732813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521904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918604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slide" Target="../slides/slide11.xml"/><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slide" Target="../slides/slide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027685" y="692696"/>
            <a:ext cx="68128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2.4.1a</a:t>
            </a:r>
            <a:endParaRPr lang="en-GB" sz="24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179512" y="692696"/>
            <a:ext cx="841449"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Grading</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 action="ppaction://noaction"/>
          </p:cNvPr>
          <p:cNvSpPr/>
          <p:nvPr/>
        </p:nvSpPr>
        <p:spPr>
          <a:xfrm>
            <a:off x="2774296" y="692696"/>
            <a:ext cx="73762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2.4.1b</a:t>
            </a:r>
            <a:endParaRPr lang="en-GB" sz="2400" b="1" dirty="0">
              <a:latin typeface="Arial" panose="020B0604020202020204" pitchFamily="34" charset="0"/>
              <a:cs typeface="Arial" panose="020B0604020202020204" pitchFamily="34" charset="0"/>
            </a:endParaRPr>
          </a:p>
        </p:txBody>
      </p:sp>
      <p:sp>
        <p:nvSpPr>
          <p:cNvPr id="8" name="Round Same Side Corner Rectangle 7">
            <a:hlinkClick r:id="rId4" action="ppaction://hlinksldjump"/>
          </p:cNvPr>
          <p:cNvSpPr/>
          <p:nvPr/>
        </p:nvSpPr>
        <p:spPr>
          <a:xfrm>
            <a:off x="1086289"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Glossary</a:t>
            </a:r>
            <a:endParaRPr lang="en-GB" sz="2000" b="1" dirty="0">
              <a:latin typeface="Arial" panose="020B0604020202020204" pitchFamily="34" charset="0"/>
              <a:cs typeface="Arial" panose="020B0604020202020204" pitchFamily="34" charset="0"/>
            </a:endParaRPr>
          </a:p>
        </p:txBody>
      </p:sp>
      <p:sp>
        <p:nvSpPr>
          <p:cNvPr id="11" name="Round Same Side Corner Rectangle 10">
            <a:hlinkClick r:id="" action="ppaction://noaction"/>
          </p:cNvPr>
          <p:cNvSpPr/>
          <p:nvPr/>
        </p:nvSpPr>
        <p:spPr>
          <a:xfrm>
            <a:off x="3577247" y="692696"/>
            <a:ext cx="64807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2.4.1c</a:t>
            </a:r>
            <a:endParaRPr lang="en-GB" sz="2400"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5"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 action="ppaction://noaction"/>
          </p:cNvPr>
          <p:cNvSpPr/>
          <p:nvPr userDrawn="1"/>
        </p:nvSpPr>
        <p:spPr>
          <a:xfrm>
            <a:off x="5004048" y="692696"/>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a:t>
            </a:r>
            <a:endParaRPr lang="en-GB" sz="2000" b="1" dirty="0">
              <a:latin typeface="Arial" panose="020B0604020202020204" pitchFamily="34" charset="0"/>
              <a:cs typeface="Arial" panose="020B0604020202020204" pitchFamily="34" charset="0"/>
            </a:endParaRPr>
          </a:p>
        </p:txBody>
      </p:sp>
      <p:sp>
        <p:nvSpPr>
          <p:cNvPr id="12" name="Round Same Side Corner Rectangle 11">
            <a:hlinkClick r:id="" action="ppaction://noaction"/>
          </p:cNvPr>
          <p:cNvSpPr/>
          <p:nvPr userDrawn="1"/>
        </p:nvSpPr>
        <p:spPr>
          <a:xfrm>
            <a:off x="4290647" y="692696"/>
            <a:ext cx="64807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2.4.2</a:t>
            </a:r>
            <a:endParaRPr lang="en-GB" sz="24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86952"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7"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3" r:id="rId5"/>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jpe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image" Target="../media/image15.jpeg"/><Relationship Id="rId4" Type="http://schemas.openxmlformats.org/officeDocument/2006/relationships/image" Target="../media/image14.gif"/></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7.xml"/><Relationship Id="rId1" Type="http://schemas.openxmlformats.org/officeDocument/2006/relationships/slideLayout" Target="../slideLayouts/slideLayout4.xml"/><Relationship Id="rId5" Type="http://schemas.openxmlformats.org/officeDocument/2006/relationships/image" Target="../media/image20.jpeg"/><Relationship Id="rId4" Type="http://schemas.openxmlformats.org/officeDocument/2006/relationships/image" Target="../media/image19.gif"/></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hyperlink" Target="2.3%20-%20Tasks/2.3%20-%20Exam%20Questions.docx"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2.1%20-%20Tasks/2.1%20-%20Exam%20Questions%20-%202008%20-%20May.docx"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5949280"/>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2.4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Internal and External Communication</a:t>
            </a:r>
            <a:endParaRPr lang="en-GB"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iGCSE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200" dirty="0" smtClean="0"/>
              <a:t>2.4.1a – What Effective Communication Is</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890437646"/>
              </p:ext>
            </p:extLst>
          </p:nvPr>
        </p:nvGraphicFramePr>
        <p:xfrm>
          <a:off x="6948264" y="1138251"/>
          <a:ext cx="1835893" cy="5363921"/>
        </p:xfrm>
        <a:graphic>
          <a:graphicData uri="http://schemas.openxmlformats.org/drawingml/2006/table">
            <a:tbl>
              <a:tblPr firstRow="1" firstCol="1" lastRow="1" lastCol="1" bandRow="1" bandCol="1">
                <a:tableStyleId>{2D5ABB26-0587-4C30-8999-92F81FD0307C}</a:tableStyleId>
              </a:tblPr>
              <a:tblGrid>
                <a:gridCol w="1835893"/>
              </a:tblGrid>
              <a:tr h="418541">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15116">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modern technology has changed the way we communicate</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What life was like before emails, mobiles and the Internet</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body language is important in the way we communicate</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The differences in language and emphasis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you are fluent and bi-lingual, something rare in the Western World.</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96752"/>
            <a:ext cx="1660401" cy="29499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83318" y="1148546"/>
            <a:ext cx="6561462"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00" b="1" dirty="0" smtClean="0">
                <a:latin typeface="Arial" panose="020B0604020202020204" pitchFamily="34" charset="0"/>
                <a:cs typeface="Arial" panose="020B0604020202020204" pitchFamily="34" charset="0"/>
              </a:rPr>
              <a:t>Communication</a:t>
            </a:r>
            <a:r>
              <a:rPr lang="en-US" sz="2000" dirty="0" smtClean="0">
                <a:latin typeface="Arial" panose="020B0604020202020204" pitchFamily="34" charset="0"/>
                <a:cs typeface="Arial" panose="020B0604020202020204" pitchFamily="34" charset="0"/>
              </a:rPr>
              <a:t> occurs when a </a:t>
            </a:r>
            <a:r>
              <a:rPr lang="en-US" sz="2000" b="1" dirty="0" smtClean="0">
                <a:latin typeface="Arial" panose="020B0604020202020204" pitchFamily="34" charset="0"/>
                <a:cs typeface="Arial" panose="020B0604020202020204" pitchFamily="34" charset="0"/>
              </a:rPr>
              <a:t>Message</a:t>
            </a:r>
            <a:r>
              <a:rPr lang="en-US" sz="2000" dirty="0" smtClean="0">
                <a:latin typeface="Arial" panose="020B0604020202020204" pitchFamily="34" charset="0"/>
                <a:cs typeface="Arial" panose="020B0604020202020204" pitchFamily="34" charset="0"/>
              </a:rPr>
              <a:t> is transferred from one person to another, who understands the content of the message.</a:t>
            </a:r>
          </a:p>
          <a:p>
            <a:pPr marL="342900" indent="-342900">
              <a:buClr>
                <a:srgbClr val="00B050"/>
              </a:buClr>
              <a:buFont typeface="Wingdings 3" panose="05040102010807070707" pitchFamily="18" charset="2"/>
              <a:buChar char=""/>
            </a:pPr>
            <a:r>
              <a:rPr lang="en-US" sz="2000" dirty="0" smtClean="0">
                <a:latin typeface="Arial" panose="020B0604020202020204" pitchFamily="34" charset="0"/>
                <a:cs typeface="Arial" panose="020B0604020202020204" pitchFamily="34" charset="0"/>
              </a:rPr>
              <a:t>We all communicate with other people every day of our lives. We communicate with out families, at school or college, when we go shopping, or when chatting with friends. Communication with others is a natural part of life. Why do we need to study something that comes naturally to us? There is one important reason for this and that is: communication must be effective.</a:t>
            </a:r>
          </a:p>
          <a:p>
            <a:pPr marL="342900" indent="-342900">
              <a:buClr>
                <a:srgbClr val="00B050"/>
              </a:buClr>
              <a:buFont typeface="Wingdings 3" panose="05040102010807070707" pitchFamily="18" charset="2"/>
              <a:buChar char=""/>
            </a:pPr>
            <a:r>
              <a:rPr lang="en-US" sz="2000" dirty="0" smtClean="0">
                <a:latin typeface="Arial" panose="020B0604020202020204" pitchFamily="34" charset="0"/>
                <a:cs typeface="Arial" panose="020B0604020202020204" pitchFamily="34" charset="0"/>
              </a:rPr>
              <a:t>This means that the information or message being sent is received, understood and acted upon in the way intended. If it isn’t, it can be annoying for us when we communicate with our friends. For businesses, communication which is not effective, or communication failure, can have serious consequences.</a:t>
            </a:r>
            <a:endParaRPr lang="en-GB" sz="2000" dirty="0" smtClean="0">
              <a:latin typeface="Arial" panose="020B0604020202020204" pitchFamily="34" charset="0"/>
              <a:cs typeface="Arial" panose="020B0604020202020204" pitchFamily="34" charset="0"/>
            </a:endParaRPr>
          </a:p>
        </p:txBody>
      </p:sp>
      <p:sp>
        <p:nvSpPr>
          <p:cNvPr id="6" name="Round Same Side Corner Rectangle 5">
            <a:hlinkClick r:id="" action="ppaction://noaction"/>
          </p:cNvPr>
          <p:cNvSpPr/>
          <p:nvPr/>
        </p:nvSpPr>
        <p:spPr>
          <a:xfrm>
            <a:off x="6300192" y="692696"/>
            <a:ext cx="86409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113</a:t>
            </a:r>
            <a:endParaRPr lang="en-GB"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6510292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2.4.1a – Internal Communication</a:t>
            </a:r>
            <a:endParaRPr lang="en-GB" sz="3600" b="1" dirty="0" smtClean="0"/>
          </a:p>
        </p:txBody>
      </p:sp>
      <p:sp>
        <p:nvSpPr>
          <p:cNvPr id="8" name="Rectangle 7"/>
          <p:cNvSpPr/>
          <p:nvPr/>
        </p:nvSpPr>
        <p:spPr>
          <a:xfrm>
            <a:off x="283318" y="1148546"/>
            <a:ext cx="8465146" cy="55861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100" dirty="0" smtClean="0">
                <a:latin typeface="Arial" panose="020B0604020202020204" pitchFamily="34" charset="0"/>
                <a:cs typeface="Arial" panose="020B0604020202020204" pitchFamily="34" charset="0"/>
              </a:rPr>
              <a:t>Why do people in a business need to communicate with each other?</a:t>
            </a:r>
          </a:p>
          <a:p>
            <a:pPr marL="342900" indent="-342900">
              <a:buClr>
                <a:srgbClr val="00B050"/>
              </a:buClr>
              <a:buFont typeface="Wingdings 3" panose="05040102010807070707" pitchFamily="18" charset="2"/>
              <a:buChar char=""/>
            </a:pPr>
            <a:r>
              <a:rPr lang="en-US" sz="2100" dirty="0" smtClean="0">
                <a:latin typeface="Arial" panose="020B0604020202020204" pitchFamily="34" charset="0"/>
                <a:cs typeface="Arial" panose="020B0604020202020204" pitchFamily="34" charset="0"/>
              </a:rPr>
              <a:t>In all organisations, it is necessary for people to communicate with each other in various ways. Without communication, we would all be working as individuals with no links with anybody else in the business we worked in. The tasks of management in guiding, instructing, warning and encouraging workers would become impossible.</a:t>
            </a:r>
          </a:p>
          <a:p>
            <a:pPr marL="342900" indent="-342900">
              <a:buClr>
                <a:srgbClr val="00B050"/>
              </a:buClr>
              <a:buFont typeface="Wingdings 3" panose="05040102010807070707" pitchFamily="18" charset="2"/>
              <a:buChar char=""/>
            </a:pPr>
            <a:r>
              <a:rPr lang="en-US" sz="2100" dirty="0" smtClean="0">
                <a:latin typeface="Arial" panose="020B0604020202020204" pitchFamily="34" charset="0"/>
                <a:cs typeface="Arial" panose="020B0604020202020204" pitchFamily="34" charset="0"/>
              </a:rPr>
              <a:t>Here are some examples of common messages communicated within businesses </a:t>
            </a:r>
            <a:r>
              <a:rPr lang="en-US" sz="2100" b="1" dirty="0" smtClean="0">
                <a:solidFill>
                  <a:srgbClr val="FF0000"/>
                </a:solidFill>
                <a:latin typeface="Arial" panose="020B0604020202020204" pitchFamily="34" charset="0"/>
                <a:cs typeface="Arial" panose="020B0604020202020204" pitchFamily="34" charset="0"/>
              </a:rPr>
              <a:t>(internal communication). </a:t>
            </a:r>
            <a:r>
              <a:rPr lang="en-US" sz="2100" dirty="0" smtClean="0">
                <a:latin typeface="Arial" panose="020B0604020202020204" pitchFamily="34" charset="0"/>
                <a:cs typeface="Arial" panose="020B0604020202020204" pitchFamily="34" charset="0"/>
              </a:rPr>
              <a:t>The way in which each message is given is also shown.</a:t>
            </a:r>
          </a:p>
          <a:p>
            <a:pPr marL="568325" indent="-280988">
              <a:buClr>
                <a:srgbClr val="00B050"/>
              </a:buClr>
              <a:buFont typeface="Arial" panose="020B0604020202020204" pitchFamily="34" charset="0"/>
              <a:buChar char="•"/>
            </a:pPr>
            <a:r>
              <a:rPr lang="en-US" sz="2100" dirty="0" smtClean="0">
                <a:latin typeface="Arial" panose="020B0604020202020204" pitchFamily="34" charset="0"/>
                <a:cs typeface="Arial" panose="020B0604020202020204" pitchFamily="34" charset="0"/>
              </a:rPr>
              <a:t>“Please do not smoke in this area.” (notice on a table)</a:t>
            </a:r>
          </a:p>
          <a:p>
            <a:pPr marL="568325" indent="-280988">
              <a:buClr>
                <a:srgbClr val="00B050"/>
              </a:buClr>
              <a:buFont typeface="Arial" panose="020B0604020202020204" pitchFamily="34" charset="0"/>
              <a:buChar char="•"/>
            </a:pPr>
            <a:r>
              <a:rPr lang="en-US" sz="2100" dirty="0" smtClean="0">
                <a:latin typeface="Arial" panose="020B0604020202020204" pitchFamily="34" charset="0"/>
                <a:cs typeface="Arial" panose="020B0604020202020204" pitchFamily="34" charset="0"/>
              </a:rPr>
              <a:t>“How many hours did you work last week?” (manager asks a worker)</a:t>
            </a:r>
          </a:p>
          <a:p>
            <a:pPr marL="568325" indent="-280988">
              <a:buClr>
                <a:srgbClr val="00B050"/>
              </a:buClr>
              <a:buFont typeface="Arial" panose="020B0604020202020204" pitchFamily="34" charset="0"/>
              <a:buChar char="•"/>
            </a:pPr>
            <a:r>
              <a:rPr lang="en-US" sz="2100" dirty="0" smtClean="0">
                <a:latin typeface="Arial" panose="020B0604020202020204" pitchFamily="34" charset="0"/>
                <a:cs typeface="Arial" panose="020B0604020202020204" pitchFamily="34" charset="0"/>
              </a:rPr>
              <a:t>“There will be a fire drill at 11.00 today.” (notice on board)</a:t>
            </a:r>
          </a:p>
          <a:p>
            <a:pPr marL="568325" indent="-280988">
              <a:buClr>
                <a:srgbClr val="00B050"/>
              </a:buClr>
              <a:buFont typeface="Arial" panose="020B0604020202020204" pitchFamily="34" charset="0"/>
              <a:buChar char="•"/>
            </a:pPr>
            <a:r>
              <a:rPr lang="en-US" sz="2100" dirty="0" smtClean="0">
                <a:latin typeface="Arial" panose="020B0604020202020204" pitchFamily="34" charset="0"/>
                <a:cs typeface="Arial" panose="020B0604020202020204" pitchFamily="34" charset="0"/>
              </a:rPr>
              <a:t>“The cutting machine has broken down, Can you send the engineer as soon as possible!” (telephone call)</a:t>
            </a:r>
          </a:p>
        </p:txBody>
      </p:sp>
      <p:sp>
        <p:nvSpPr>
          <p:cNvPr id="4" name="Round Same Side Corner Rectangle 3">
            <a:hlinkClick r:id="" action="ppaction://noaction"/>
          </p:cNvPr>
          <p:cNvSpPr/>
          <p:nvPr/>
        </p:nvSpPr>
        <p:spPr>
          <a:xfrm>
            <a:off x="6300192" y="692696"/>
            <a:ext cx="86409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113</a:t>
            </a:r>
            <a:endParaRPr lang="en-GB"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6501367"/>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2.4.1a – Internal Communication</a:t>
            </a:r>
            <a:endParaRPr lang="en-GB" sz="3600" b="1" dirty="0" smtClean="0"/>
          </a:p>
        </p:txBody>
      </p:sp>
      <p:sp>
        <p:nvSpPr>
          <p:cNvPr id="8" name="Rectangle 7"/>
          <p:cNvSpPr/>
          <p:nvPr/>
        </p:nvSpPr>
        <p:spPr>
          <a:xfrm>
            <a:off x="283318" y="1148546"/>
            <a:ext cx="8465146" cy="4670509"/>
          </a:xfrm>
          <a:prstGeom prst="rect">
            <a:avLst/>
          </a:prstGeom>
        </p:spPr>
        <p:txBody>
          <a:bodyPr wrap="square">
            <a:spAutoFit/>
          </a:bodyPr>
          <a:lstStyle/>
          <a:p>
            <a:pPr marL="395288" indent="-222250">
              <a:buClr>
                <a:srgbClr val="00B050"/>
              </a:buClr>
              <a:buFont typeface="Arial" panose="020B0604020202020204" pitchFamily="34" charset="0"/>
              <a:buChar char="•"/>
            </a:pPr>
            <a:r>
              <a:rPr lang="en-US" sz="1750" dirty="0" smtClean="0">
                <a:latin typeface="Arial" panose="020B0604020202020204" pitchFamily="34" charset="0"/>
                <a:cs typeface="Arial" panose="020B0604020202020204" pitchFamily="34" charset="0"/>
              </a:rPr>
              <a:t>“Sales last week reached a record level. You will need to increase output so that we do not run out of inventories.” (emailed memo to the Operations Manager)</a:t>
            </a:r>
          </a:p>
          <a:p>
            <a:pPr marL="395288" indent="-222250">
              <a:buClr>
                <a:srgbClr val="00B050"/>
              </a:buClr>
              <a:buFont typeface="Arial" panose="020B0604020202020204" pitchFamily="34" charset="0"/>
              <a:buChar char="•"/>
            </a:pPr>
            <a:r>
              <a:rPr lang="en-US" sz="1750" dirty="0" smtClean="0">
                <a:latin typeface="Arial" panose="020B0604020202020204" pitchFamily="34" charset="0"/>
                <a:cs typeface="Arial" panose="020B0604020202020204" pitchFamily="34" charset="0"/>
              </a:rPr>
              <a:t>“You have been sacked because of frequent absences from work. Please acknowledge receipt of this letter.” (letter written to an employee)</a:t>
            </a:r>
          </a:p>
          <a:p>
            <a:pPr marL="395288" indent="-222250">
              <a:buClr>
                <a:srgbClr val="00B050"/>
              </a:buClr>
              <a:buFont typeface="Arial" panose="020B0604020202020204" pitchFamily="34" charset="0"/>
              <a:buChar char="•"/>
            </a:pPr>
            <a:r>
              <a:rPr lang="en-US" sz="1750" dirty="0" smtClean="0">
                <a:latin typeface="Arial" panose="020B0604020202020204" pitchFamily="34" charset="0"/>
                <a:cs typeface="Arial" panose="020B0604020202020204" pitchFamily="34" charset="0"/>
              </a:rPr>
              <a:t>“Shoplifting is on the increase in our store – this meeting gives all employees a chance to suggest ideas on how the problem can be reduced.” (meeting with all shop workers in a store)</a:t>
            </a:r>
          </a:p>
          <a:p>
            <a:pPr marL="395288" indent="-222250">
              <a:buClr>
                <a:srgbClr val="00B050"/>
              </a:buClr>
              <a:buFont typeface="Arial" panose="020B0604020202020204" pitchFamily="34" charset="0"/>
              <a:buChar char="•"/>
            </a:pPr>
            <a:r>
              <a:rPr lang="en-US" sz="1750" dirty="0" smtClean="0">
                <a:latin typeface="Arial" panose="020B0604020202020204" pitchFamily="34" charset="0"/>
                <a:cs typeface="Arial" panose="020B0604020202020204" pitchFamily="34" charset="0"/>
              </a:rPr>
              <a:t>The list could have been long indeed, but these examples show the wide range of topics which need to be communicated in business. Can you imagine the serious problems that would occur if these messages were not communicated effectively to the people who need the information they contain?</a:t>
            </a:r>
          </a:p>
          <a:p>
            <a:pPr>
              <a:buClr>
                <a:srgbClr val="00B050"/>
              </a:buClr>
            </a:pPr>
            <a:r>
              <a:rPr lang="en-US" sz="1750" b="1" dirty="0" smtClean="0">
                <a:solidFill>
                  <a:srgbClr val="FF0000"/>
                </a:solidFill>
                <a:latin typeface="Arial" panose="020B0604020202020204" pitchFamily="34" charset="0"/>
                <a:cs typeface="Arial" panose="020B0604020202020204" pitchFamily="34" charset="0"/>
              </a:rPr>
              <a:t>Activity 9.1</a:t>
            </a:r>
          </a:p>
          <a:p>
            <a:pPr marL="519113" indent="-346075">
              <a:buClr>
                <a:srgbClr val="00B050"/>
              </a:buClr>
              <a:buFont typeface="+mj-lt"/>
              <a:buAutoNum type="alphaLcParenR"/>
            </a:pPr>
            <a:r>
              <a:rPr lang="en-US" sz="1750" dirty="0" smtClean="0">
                <a:solidFill>
                  <a:srgbClr val="FF0000"/>
                </a:solidFill>
                <a:latin typeface="Arial" panose="020B0604020202020204" pitchFamily="34" charset="0"/>
                <a:cs typeface="Arial" panose="020B0604020202020204" pitchFamily="34" charset="0"/>
              </a:rPr>
              <a:t>Suggest three more examples if internal communication within a business of your school or college.</a:t>
            </a:r>
          </a:p>
          <a:p>
            <a:pPr marL="519113" indent="-346075">
              <a:buClr>
                <a:srgbClr val="00B050"/>
              </a:buClr>
              <a:buFont typeface="+mj-lt"/>
              <a:buAutoNum type="alphaLcParenR"/>
            </a:pPr>
            <a:r>
              <a:rPr lang="en-US" sz="1750" dirty="0" smtClean="0">
                <a:solidFill>
                  <a:srgbClr val="FF0000"/>
                </a:solidFill>
                <a:latin typeface="Arial" panose="020B0604020202020204" pitchFamily="34" charset="0"/>
                <a:cs typeface="Arial" panose="020B0604020202020204" pitchFamily="34" charset="0"/>
              </a:rPr>
              <a:t>Give details of the message to be sent and the method you think should be used to send it.</a:t>
            </a:r>
          </a:p>
          <a:p>
            <a:pPr marL="519113" indent="-346075">
              <a:buClr>
                <a:srgbClr val="00B050"/>
              </a:buClr>
              <a:buFont typeface="+mj-lt"/>
              <a:buAutoNum type="alphaLcParenR"/>
            </a:pPr>
            <a:r>
              <a:rPr lang="en-US" sz="1750" dirty="0" smtClean="0">
                <a:solidFill>
                  <a:srgbClr val="FF0000"/>
                </a:solidFill>
                <a:latin typeface="Arial" panose="020B0604020202020204" pitchFamily="34" charset="0"/>
                <a:cs typeface="Arial" panose="020B0604020202020204" pitchFamily="34" charset="0"/>
              </a:rPr>
              <a:t>Justify why you have chosen these communication methods.</a:t>
            </a:r>
          </a:p>
        </p:txBody>
      </p:sp>
      <p:sp>
        <p:nvSpPr>
          <p:cNvPr id="2" name="TextBox 1"/>
          <p:cNvSpPr txBox="1"/>
          <p:nvPr/>
        </p:nvSpPr>
        <p:spPr>
          <a:xfrm>
            <a:off x="283318" y="5951021"/>
            <a:ext cx="8465146" cy="646331"/>
          </a:xfrm>
          <a:prstGeom prst="rect">
            <a:avLst/>
          </a:prstGeom>
          <a:solidFill>
            <a:schemeClr val="tx2">
              <a:lumMod val="40000"/>
              <a:lumOff val="60000"/>
            </a:schemeClr>
          </a:solidFill>
          <a:ln w="38100">
            <a:solidFill>
              <a:srgbClr val="002060"/>
            </a:solidFill>
          </a:ln>
        </p:spPr>
        <p:txBody>
          <a:bodyPr wrap="square" rtlCol="0">
            <a:spAutoFit/>
          </a:bodyPr>
          <a:lstStyle/>
          <a:p>
            <a:r>
              <a:rPr lang="en-US" b="1" dirty="0" smtClean="0"/>
              <a:t>Tips for Success - </a:t>
            </a:r>
            <a:r>
              <a:rPr lang="en-US" dirty="0" smtClean="0"/>
              <a:t>When answering a question about communication, remember to state whether you are referring to internal or external communication.</a:t>
            </a:r>
            <a:endParaRPr lang="en-GB" dirty="0"/>
          </a:p>
        </p:txBody>
      </p:sp>
      <p:sp>
        <p:nvSpPr>
          <p:cNvPr id="7" name="Round Same Side Corner Rectangle 6">
            <a:hlinkClick r:id="" action="ppaction://noaction"/>
          </p:cNvPr>
          <p:cNvSpPr/>
          <p:nvPr/>
        </p:nvSpPr>
        <p:spPr>
          <a:xfrm>
            <a:off x="6300192" y="692696"/>
            <a:ext cx="86409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113</a:t>
            </a:r>
            <a:endParaRPr lang="en-GB"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7733714"/>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2.4.1a – External Communication</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4138474742"/>
              </p:ext>
            </p:extLst>
          </p:nvPr>
        </p:nvGraphicFramePr>
        <p:xfrm>
          <a:off x="6948264" y="1138251"/>
          <a:ext cx="1835893" cy="5363921"/>
        </p:xfrm>
        <a:graphic>
          <a:graphicData uri="http://schemas.openxmlformats.org/drawingml/2006/table">
            <a:tbl>
              <a:tblPr firstRow="1" firstCol="1" lastRow="1" lastCol="1" bandRow="1" bandCol="1">
                <a:tableStyleId>{2D5ABB26-0587-4C30-8999-92F81FD0307C}</a:tableStyleId>
              </a:tblPr>
              <a:tblGrid>
                <a:gridCol w="1835893"/>
              </a:tblGrid>
              <a:tr h="418541">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15116">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The number of communication methods on a Smartphone</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body language cannot be used when talking indirectly</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emoticons says only one think about you, amateur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emails and letters are structured with who, what, and why sections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different people can be offended by certain gestures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96752"/>
            <a:ext cx="1660401" cy="29499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83318" y="1148546"/>
            <a:ext cx="6561462" cy="5355312"/>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This occurs when messages are sent between one organisation and another </a:t>
            </a:r>
            <a:r>
              <a:rPr lang="en-US" dirty="0">
                <a:latin typeface="Arial" panose="020B0604020202020204" pitchFamily="34" charset="0"/>
                <a:cs typeface="Arial" panose="020B0604020202020204" pitchFamily="34" charset="0"/>
              </a:rPr>
              <a:t>o</a:t>
            </a:r>
            <a:r>
              <a:rPr lang="en-US" dirty="0" smtClean="0">
                <a:latin typeface="Arial" panose="020B0604020202020204" pitchFamily="34" charset="0"/>
                <a:cs typeface="Arial" panose="020B0604020202020204" pitchFamily="34" charset="0"/>
              </a:rPr>
              <a:t>r between the organisation and individuals other than employees, e.g. customers. Some of the main examples of </a:t>
            </a:r>
            <a:r>
              <a:rPr lang="en-US" b="1" dirty="0" smtClean="0">
                <a:solidFill>
                  <a:srgbClr val="FF0000"/>
                </a:solidFill>
                <a:latin typeface="Arial" panose="020B0604020202020204" pitchFamily="34" charset="0"/>
                <a:cs typeface="Arial" panose="020B0604020202020204" pitchFamily="34" charset="0"/>
              </a:rPr>
              <a:t>external communication</a:t>
            </a:r>
            <a:r>
              <a:rPr lang="en-US" dirty="0" smtClean="0">
                <a:solidFill>
                  <a:srgbClr val="FF0000"/>
                </a:solidFill>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are:</a:t>
            </a:r>
          </a:p>
          <a:p>
            <a:pPr marL="568325" indent="-222250">
              <a:buClr>
                <a:srgbClr val="00B050"/>
              </a:buClr>
              <a:buFont typeface="Arial" panose="020B0604020202020204" pitchFamily="34" charset="0"/>
              <a:buChar char="•"/>
            </a:pPr>
            <a:r>
              <a:rPr lang="en-US" dirty="0" smtClean="0">
                <a:latin typeface="Arial" panose="020B0604020202020204" pitchFamily="34" charset="0"/>
                <a:cs typeface="Arial" panose="020B0604020202020204" pitchFamily="34" charset="0"/>
              </a:rPr>
              <a:t>Orders for goods from suppliers</a:t>
            </a:r>
          </a:p>
          <a:p>
            <a:pPr marL="568325" indent="-222250">
              <a:buClr>
                <a:srgbClr val="00B050"/>
              </a:buClr>
              <a:buFont typeface="Arial" panose="020B0604020202020204" pitchFamily="34" charset="0"/>
              <a:buChar char="•"/>
            </a:pPr>
            <a:r>
              <a:rPr lang="en-US" dirty="0" smtClean="0">
                <a:latin typeface="Arial" panose="020B0604020202020204" pitchFamily="34" charset="0"/>
                <a:cs typeface="Arial" panose="020B0604020202020204" pitchFamily="34" charset="0"/>
              </a:rPr>
              <a:t>Sending information to customers about prices and delivery times</a:t>
            </a:r>
          </a:p>
          <a:p>
            <a:pPr marL="568325" indent="-222250">
              <a:buClr>
                <a:srgbClr val="00B050"/>
              </a:buClr>
              <a:buFont typeface="Arial" panose="020B0604020202020204" pitchFamily="34" charset="0"/>
              <a:buChar char="•"/>
            </a:pPr>
            <a:r>
              <a:rPr lang="en-US" dirty="0" smtClean="0">
                <a:latin typeface="Arial" panose="020B0604020202020204" pitchFamily="34" charset="0"/>
                <a:cs typeface="Arial" panose="020B0604020202020204" pitchFamily="34" charset="0"/>
              </a:rPr>
              <a:t>Advertising goods or services (covered in section 3.3)</a:t>
            </a:r>
          </a:p>
          <a:p>
            <a:pPr marL="568325" indent="-222250">
              <a:buClr>
                <a:srgbClr val="00B050"/>
              </a:buClr>
              <a:buFont typeface="Arial" panose="020B0604020202020204" pitchFamily="34" charset="0"/>
              <a:buChar char="•"/>
            </a:pPr>
            <a:r>
              <a:rPr lang="en-US" dirty="0" smtClean="0">
                <a:latin typeface="Arial" panose="020B0604020202020204" pitchFamily="34" charset="0"/>
                <a:cs typeface="Arial" panose="020B0604020202020204" pitchFamily="34" charset="0"/>
              </a:rPr>
              <a:t>Asking customers to pay bills on time</a:t>
            </a:r>
          </a:p>
          <a:p>
            <a:pPr marL="342900"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One type of communication is not more important than another. It is just as important for a business to have good external communication as good internal communication. The key features if both types are the same.</a:t>
            </a:r>
          </a:p>
          <a:p>
            <a:pPr marL="342900"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The methods of communication which can be used are also similar although the growth of social networking has transformed how a business can communicate with the ‘outside world’. The main difference between internal and external communication is who is being communicated with.</a:t>
            </a:r>
            <a:endParaRPr lang="en-GB" dirty="0" smtClean="0">
              <a:latin typeface="Arial" panose="020B0604020202020204" pitchFamily="34" charset="0"/>
              <a:cs typeface="Arial" panose="020B0604020202020204" pitchFamily="34" charset="0"/>
            </a:endParaRPr>
          </a:p>
        </p:txBody>
      </p:sp>
      <p:sp>
        <p:nvSpPr>
          <p:cNvPr id="6" name="Round Same Side Corner Rectangle 5">
            <a:hlinkClick r:id="" action="ppaction://noaction"/>
          </p:cNvPr>
          <p:cNvSpPr/>
          <p:nvPr/>
        </p:nvSpPr>
        <p:spPr>
          <a:xfrm>
            <a:off x="6300192" y="692696"/>
            <a:ext cx="86409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114</a:t>
            </a:r>
            <a:endParaRPr lang="en-GB"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8663602"/>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500" dirty="0" smtClean="0"/>
              <a:t>2.4.1a – Why External Communication has to work well</a:t>
            </a:r>
            <a:endParaRPr lang="en-GB" sz="25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4138474742"/>
              </p:ext>
            </p:extLst>
          </p:nvPr>
        </p:nvGraphicFramePr>
        <p:xfrm>
          <a:off x="6948264" y="1138251"/>
          <a:ext cx="1835893" cy="5363921"/>
        </p:xfrm>
        <a:graphic>
          <a:graphicData uri="http://schemas.openxmlformats.org/drawingml/2006/table">
            <a:tbl>
              <a:tblPr firstRow="1" firstCol="1" lastRow="1" lastCol="1" bandRow="1" bandCol="1">
                <a:tableStyleId>{2D5ABB26-0587-4C30-8999-92F81FD0307C}</a:tableStyleId>
              </a:tblPr>
              <a:tblGrid>
                <a:gridCol w="1835893"/>
              </a:tblGrid>
              <a:tr h="418541">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15116">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The number of communication methods on a Smartphone</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body language cannot be used when talking indirectly</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emoticons says only one think about you, amateur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emails and letters are structured with who, what, and why sections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different people can be offended by certain gestures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96752"/>
            <a:ext cx="1660401" cy="29499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83318" y="1148546"/>
            <a:ext cx="6561462" cy="5509200"/>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00" dirty="0" smtClean="0">
                <a:latin typeface="Arial" panose="020B0604020202020204" pitchFamily="34" charset="0"/>
                <a:cs typeface="Arial" panose="020B0604020202020204" pitchFamily="34" charset="0"/>
              </a:rPr>
              <a:t>External communication is very important to the image and efficiency of a business. If a firm communicates ineffectively with suppliers, it may be sent the wrong materials. If it sends inaccurate information to customers, they may buy a product from another company.</a:t>
            </a:r>
          </a:p>
          <a:p>
            <a:pPr marL="342900" indent="-342900">
              <a:buClr>
                <a:srgbClr val="00B050"/>
              </a:buClr>
              <a:buFont typeface="Wingdings 3" panose="05040102010807070707" pitchFamily="18" charset="2"/>
              <a:buChar char=""/>
            </a:pPr>
            <a:r>
              <a:rPr lang="en-US" sz="1600" dirty="0" smtClean="0">
                <a:latin typeface="Arial" panose="020B0604020202020204" pitchFamily="34" charset="0"/>
                <a:cs typeface="Arial" panose="020B0604020202020204" pitchFamily="34" charset="0"/>
              </a:rPr>
              <a:t>Here are some more examples of external communication. You can imagine how serious it would be if communication was not effective in all of these cases.</a:t>
            </a:r>
          </a:p>
          <a:p>
            <a:pPr marL="568325" indent="-222250">
              <a:buClr>
                <a:srgbClr val="00B050"/>
              </a:buClr>
              <a:buFont typeface="Arial" panose="020B0604020202020204" pitchFamily="34" charset="0"/>
              <a:buChar char="•"/>
            </a:pPr>
            <a:r>
              <a:rPr lang="en-US" sz="1600" dirty="0" smtClean="0">
                <a:latin typeface="Arial" panose="020B0604020202020204" pitchFamily="34" charset="0"/>
                <a:cs typeface="Arial" panose="020B0604020202020204" pitchFamily="34" charset="0"/>
              </a:rPr>
              <a:t>A Finance Manager writes a letter to the tax office asking how much tax must be paid this year.</a:t>
            </a:r>
          </a:p>
          <a:p>
            <a:pPr marL="568325" indent="-222250">
              <a:buClr>
                <a:srgbClr val="00B050"/>
              </a:buClr>
              <a:buFont typeface="Arial" panose="020B0604020202020204" pitchFamily="34" charset="0"/>
              <a:buChar char="•"/>
            </a:pPr>
            <a:r>
              <a:rPr lang="en-US" sz="1600" dirty="0" smtClean="0">
                <a:latin typeface="Arial" panose="020B0604020202020204" pitchFamily="34" charset="0"/>
                <a:cs typeface="Arial" panose="020B0604020202020204" pitchFamily="34" charset="0"/>
              </a:rPr>
              <a:t>A Sales Manager records a customer order taken over the internet for 33- items to be delivered next Wednesday.</a:t>
            </a:r>
          </a:p>
          <a:p>
            <a:pPr marL="568325" indent="-222250">
              <a:buClr>
                <a:srgbClr val="00B050"/>
              </a:buClr>
              <a:buFont typeface="Arial" panose="020B0604020202020204" pitchFamily="34" charset="0"/>
              <a:buChar char="•"/>
            </a:pPr>
            <a:r>
              <a:rPr lang="en-US" sz="1600" dirty="0" smtClean="0">
                <a:latin typeface="Arial" panose="020B0604020202020204" pitchFamily="34" charset="0"/>
                <a:cs typeface="Arial" panose="020B0604020202020204" pitchFamily="34" charset="0"/>
              </a:rPr>
              <a:t>A business must contact thousands of customers who have bought a product which turns out to be dangerous. An email is sent to all customers who bought the product to ask for them to return the item for a refund.</a:t>
            </a:r>
            <a:endParaRPr lang="en-GB" sz="1600" dirty="0">
              <a:latin typeface="Arial" panose="020B0604020202020204" pitchFamily="34" charset="0"/>
              <a:cs typeface="Arial" panose="020B0604020202020204" pitchFamily="34" charset="0"/>
            </a:endParaRPr>
          </a:p>
          <a:p>
            <a:pPr>
              <a:buClr>
                <a:srgbClr val="00B050"/>
              </a:buClr>
            </a:pPr>
            <a:r>
              <a:rPr lang="en-US" sz="1600" b="1" dirty="0" smtClean="0">
                <a:solidFill>
                  <a:srgbClr val="FF0000"/>
                </a:solidFill>
                <a:latin typeface="Arial" panose="020B0604020202020204" pitchFamily="34" charset="0"/>
                <a:cs typeface="Arial" panose="020B0604020202020204" pitchFamily="34" charset="0"/>
              </a:rPr>
              <a:t>Activity 9.2</a:t>
            </a:r>
          </a:p>
          <a:p>
            <a:pPr marL="630238" indent="-284163">
              <a:buClr>
                <a:srgbClr val="00B050"/>
              </a:buClr>
              <a:buFont typeface="+mj-lt"/>
              <a:buAutoNum type="alphaLcParenR"/>
            </a:pPr>
            <a:r>
              <a:rPr lang="en-US" sz="1600" dirty="0" smtClean="0">
                <a:solidFill>
                  <a:srgbClr val="FF0000"/>
                </a:solidFill>
                <a:latin typeface="Arial" panose="020B0604020202020204" pitchFamily="34" charset="0"/>
                <a:cs typeface="Arial" panose="020B0604020202020204" pitchFamily="34" charset="0"/>
              </a:rPr>
              <a:t>Suggest three more examples of external communication from a business or your school or college.</a:t>
            </a:r>
          </a:p>
          <a:p>
            <a:pPr marL="630238" indent="-284163">
              <a:buClr>
                <a:srgbClr val="00B050"/>
              </a:buClr>
              <a:buFont typeface="+mj-lt"/>
              <a:buAutoNum type="alphaLcParenR"/>
            </a:pPr>
            <a:r>
              <a:rPr lang="en-US" sz="1600" dirty="0" smtClean="0">
                <a:solidFill>
                  <a:srgbClr val="FF0000"/>
                </a:solidFill>
                <a:latin typeface="Arial" panose="020B0604020202020204" pitchFamily="34" charset="0"/>
                <a:cs typeface="Arial" panose="020B0604020202020204" pitchFamily="34" charset="0"/>
              </a:rPr>
              <a:t>Give details of the message to be sent and the method you think should be used to send it.</a:t>
            </a:r>
          </a:p>
          <a:p>
            <a:pPr marL="630238" indent="-284163">
              <a:buClr>
                <a:srgbClr val="00B050"/>
              </a:buClr>
              <a:buFont typeface="+mj-lt"/>
              <a:buAutoNum type="alphaLcParenR"/>
            </a:pPr>
            <a:r>
              <a:rPr lang="en-US" sz="1600" dirty="0" smtClean="0">
                <a:solidFill>
                  <a:srgbClr val="FF0000"/>
                </a:solidFill>
                <a:latin typeface="Arial" panose="020B0604020202020204" pitchFamily="34" charset="0"/>
                <a:cs typeface="Arial" panose="020B0604020202020204" pitchFamily="34" charset="0"/>
              </a:rPr>
              <a:t>Justify why you have chosen these communication methods.</a:t>
            </a:r>
          </a:p>
        </p:txBody>
      </p:sp>
      <p:sp>
        <p:nvSpPr>
          <p:cNvPr id="6" name="Round Same Side Corner Rectangle 5">
            <a:hlinkClick r:id="" action="ppaction://noaction"/>
          </p:cNvPr>
          <p:cNvSpPr/>
          <p:nvPr/>
        </p:nvSpPr>
        <p:spPr>
          <a:xfrm>
            <a:off x="6300192" y="692696"/>
            <a:ext cx="86409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114</a:t>
            </a:r>
            <a:endParaRPr lang="en-GB"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5611382"/>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500" dirty="0" smtClean="0">
                <a:latin typeface="Arial" panose="020B0604020202020204" pitchFamily="34" charset="0"/>
                <a:cs typeface="Arial" panose="020B0604020202020204" pitchFamily="34" charset="0"/>
              </a:rPr>
              <a:t>2.4.1a – The Process of Effective </a:t>
            </a:r>
            <a:r>
              <a:rPr lang="en-US" sz="2500" dirty="0" smtClean="0">
                <a:latin typeface="Arial" panose="020B0604020202020204" pitchFamily="34" charset="0"/>
                <a:cs typeface="Arial" panose="020B0604020202020204" pitchFamily="34" charset="0"/>
              </a:rPr>
              <a:t>Communication</a:t>
            </a:r>
            <a:endParaRPr lang="en-GB" sz="2500" b="1" dirty="0" smtClean="0">
              <a:latin typeface="Arial" panose="020B0604020202020204" pitchFamily="34" charset="0"/>
              <a:cs typeface="Arial" panose="020B0604020202020204"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4138474742"/>
              </p:ext>
            </p:extLst>
          </p:nvPr>
        </p:nvGraphicFramePr>
        <p:xfrm>
          <a:off x="6948264" y="1138251"/>
          <a:ext cx="1835893" cy="5363921"/>
        </p:xfrm>
        <a:graphic>
          <a:graphicData uri="http://schemas.openxmlformats.org/drawingml/2006/table">
            <a:tbl>
              <a:tblPr firstRow="1" firstCol="1" lastRow="1" lastCol="1" bandRow="1" bandCol="1">
                <a:tableStyleId>{2D5ABB26-0587-4C30-8999-92F81FD0307C}</a:tableStyleId>
              </a:tblPr>
              <a:tblGrid>
                <a:gridCol w="1835893"/>
              </a:tblGrid>
              <a:tr h="418541">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15116">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The number of communication methods on a Smartphone</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body language cannot be used when talking indirectly</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emoticons says only one think about you, amateur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emails and letters are structured with who, what, and why sections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different people can be offended by certain gestures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96752"/>
            <a:ext cx="1660401" cy="29499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83318" y="1148546"/>
            <a:ext cx="6561462" cy="5355312"/>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Effective communication involves the four following features:</a:t>
            </a:r>
          </a:p>
          <a:p>
            <a:pPr marL="519113" indent="-222250">
              <a:buClr>
                <a:srgbClr val="00B050"/>
              </a:buClr>
              <a:buFont typeface="Arial" panose="020B0604020202020204" pitchFamily="34" charset="0"/>
              <a:buChar char="•"/>
            </a:pPr>
            <a:r>
              <a:rPr lang="en-US" dirty="0" smtClean="0">
                <a:latin typeface="Arial" panose="020B0604020202020204" pitchFamily="34" charset="0"/>
                <a:cs typeface="Arial" panose="020B0604020202020204" pitchFamily="34" charset="0"/>
              </a:rPr>
              <a:t>A </a:t>
            </a:r>
            <a:r>
              <a:rPr lang="en-US" b="1" dirty="0" smtClean="0">
                <a:solidFill>
                  <a:srgbClr val="FF0000"/>
                </a:solidFill>
                <a:latin typeface="Arial" panose="020B0604020202020204" pitchFamily="34" charset="0"/>
                <a:cs typeface="Arial" panose="020B0604020202020204" pitchFamily="34" charset="0"/>
              </a:rPr>
              <a:t>transmitter</a:t>
            </a:r>
            <a:r>
              <a:rPr lang="en-US" dirty="0" smtClean="0">
                <a:solidFill>
                  <a:srgbClr val="FF0000"/>
                </a:solidFill>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or </a:t>
            </a:r>
            <a:r>
              <a:rPr lang="en-US" b="1" dirty="0" smtClean="0">
                <a:solidFill>
                  <a:srgbClr val="FF0000"/>
                </a:solidFill>
                <a:latin typeface="Arial" panose="020B0604020202020204" pitchFamily="34" charset="0"/>
                <a:cs typeface="Arial" panose="020B0604020202020204" pitchFamily="34" charset="0"/>
              </a:rPr>
              <a:t>sender</a:t>
            </a:r>
            <a:r>
              <a:rPr lang="en-US" dirty="0" smtClean="0">
                <a:solidFill>
                  <a:srgbClr val="FF0000"/>
                </a:solidFill>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of the message – this is the person who wished to pass on the information to others. The person has to choose the next two features carefully in order to make sure that communication occurs.</a:t>
            </a:r>
          </a:p>
          <a:p>
            <a:pPr marL="519113" indent="-222250">
              <a:buClr>
                <a:srgbClr val="00B050"/>
              </a:buClr>
              <a:buFont typeface="Arial" panose="020B0604020202020204" pitchFamily="34" charset="0"/>
              <a:buChar char="•"/>
            </a:pPr>
            <a:r>
              <a:rPr lang="en-US" dirty="0" smtClean="0">
                <a:latin typeface="Arial" panose="020B0604020202020204" pitchFamily="34" charset="0"/>
                <a:cs typeface="Arial" panose="020B0604020202020204" pitchFamily="34" charset="0"/>
              </a:rPr>
              <a:t>A </a:t>
            </a:r>
            <a:r>
              <a:rPr lang="en-US" b="1" dirty="0" smtClean="0">
                <a:solidFill>
                  <a:srgbClr val="FF0000"/>
                </a:solidFill>
                <a:latin typeface="Arial" panose="020B0604020202020204" pitchFamily="34" charset="0"/>
                <a:cs typeface="Arial" panose="020B0604020202020204" pitchFamily="34" charset="0"/>
              </a:rPr>
              <a:t>medium of communication</a:t>
            </a:r>
            <a:r>
              <a:rPr lang="en-US" dirty="0" smtClean="0">
                <a:solidFill>
                  <a:srgbClr val="FF0000"/>
                </a:solidFill>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or a method of sending the message, e.g. a letter or noticeboard.</a:t>
            </a:r>
          </a:p>
          <a:p>
            <a:pPr marL="519113" indent="-222250">
              <a:buClr>
                <a:srgbClr val="00B050"/>
              </a:buClr>
              <a:buFont typeface="Arial" panose="020B0604020202020204" pitchFamily="34" charset="0"/>
              <a:buChar char="•"/>
            </a:pPr>
            <a:r>
              <a:rPr lang="en-US" dirty="0" smtClean="0">
                <a:latin typeface="Arial" panose="020B0604020202020204" pitchFamily="34" charset="0"/>
                <a:cs typeface="Arial" panose="020B0604020202020204" pitchFamily="34" charset="0"/>
              </a:rPr>
              <a:t>A </a:t>
            </a:r>
            <a:r>
              <a:rPr lang="en-US" b="1" dirty="0" smtClean="0">
                <a:solidFill>
                  <a:srgbClr val="FF0000"/>
                </a:solidFill>
                <a:latin typeface="Arial" panose="020B0604020202020204" pitchFamily="34" charset="0"/>
                <a:cs typeface="Arial" panose="020B0604020202020204" pitchFamily="34" charset="0"/>
              </a:rPr>
              <a:t>receiver</a:t>
            </a:r>
            <a:r>
              <a:rPr lang="en-US" dirty="0" smtClean="0">
                <a:solidFill>
                  <a:srgbClr val="FF0000"/>
                </a:solidFill>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of the information – the person to whom the message should be sent</a:t>
            </a:r>
          </a:p>
          <a:p>
            <a:pPr marL="519113" indent="-222250">
              <a:buClr>
                <a:srgbClr val="00B050"/>
              </a:buClr>
              <a:buFont typeface="Arial" panose="020B0604020202020204" pitchFamily="34" charset="0"/>
              <a:buChar char="•"/>
            </a:pPr>
            <a:r>
              <a:rPr lang="en-US" b="1" dirty="0" smtClean="0">
                <a:solidFill>
                  <a:srgbClr val="FF0000"/>
                </a:solidFill>
                <a:latin typeface="Arial" panose="020B0604020202020204" pitchFamily="34" charset="0"/>
                <a:cs typeface="Arial" panose="020B0604020202020204" pitchFamily="34" charset="0"/>
              </a:rPr>
              <a:t>Feedback</a:t>
            </a:r>
            <a:r>
              <a:rPr lang="en-US" b="1" dirty="0" smtClean="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where the receiver confirms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that the message has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been received and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responds to it. This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ensures that the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information has been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correctly received by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the right person and, if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necessary, acted upon.</a:t>
            </a:r>
            <a:endParaRPr lang="en-US" b="1" dirty="0" smtClean="0">
              <a:latin typeface="Arial" panose="020B0604020202020204" pitchFamily="34" charset="0"/>
              <a:cs typeface="Arial" panose="020B0604020202020204" pitchFamily="34" charset="0"/>
            </a:endParaRPr>
          </a:p>
        </p:txBody>
      </p:sp>
      <p:pic>
        <p:nvPicPr>
          <p:cNvPr id="1026" name="Picture 2" descr="http://wikieducator.org/images/thumb/b/bb/Comnew.png/450px-Comnew.png"/>
          <p:cNvPicPr>
            <a:picLocks noChangeAspect="1" noChangeArrowheads="1"/>
          </p:cNvPicPr>
          <p:nvPr/>
        </p:nvPicPr>
        <p:blipFill rotWithShape="1">
          <a:blip r:embed="rId5">
            <a:extLst>
              <a:ext uri="{28A0092B-C50C-407E-A947-70E740481C1C}">
                <a14:useLocalDpi xmlns:a14="http://schemas.microsoft.com/office/drawing/2010/main" val="0"/>
              </a:ext>
            </a:extLst>
          </a:blip>
          <a:srcRect l="2239" t="11144" b="12810"/>
          <a:stretch/>
        </p:blipFill>
        <p:spPr bwMode="auto">
          <a:xfrm>
            <a:off x="3269824" y="4441755"/>
            <a:ext cx="3534424" cy="2065060"/>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6300192" y="692696"/>
            <a:ext cx="86409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115</a:t>
            </a:r>
            <a:endParaRPr lang="en-GB"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2722268"/>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500" dirty="0" smtClean="0">
                <a:latin typeface="Arial" panose="020B0604020202020204" pitchFamily="34" charset="0"/>
                <a:cs typeface="Arial" panose="020B0604020202020204" pitchFamily="34" charset="0"/>
              </a:rPr>
              <a:t>2.4.1a – The Process of Effective </a:t>
            </a:r>
            <a:r>
              <a:rPr lang="en-US" sz="2500" dirty="0" smtClean="0">
                <a:latin typeface="Arial" panose="020B0604020202020204" pitchFamily="34" charset="0"/>
                <a:cs typeface="Arial" panose="020B0604020202020204" pitchFamily="34" charset="0"/>
              </a:rPr>
              <a:t>Communication</a:t>
            </a:r>
            <a:endParaRPr lang="en-GB" sz="2500" b="1" dirty="0" smtClean="0">
              <a:latin typeface="Arial" panose="020B0604020202020204" pitchFamily="34" charset="0"/>
              <a:cs typeface="Arial" panose="020B0604020202020204"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4138474742"/>
              </p:ext>
            </p:extLst>
          </p:nvPr>
        </p:nvGraphicFramePr>
        <p:xfrm>
          <a:off x="6948264" y="1138251"/>
          <a:ext cx="1835893" cy="5363921"/>
        </p:xfrm>
        <a:graphic>
          <a:graphicData uri="http://schemas.openxmlformats.org/drawingml/2006/table">
            <a:tbl>
              <a:tblPr firstRow="1" firstCol="1" lastRow="1" lastCol="1" bandRow="1" bandCol="1">
                <a:tableStyleId>{2D5ABB26-0587-4C30-8999-92F81FD0307C}</a:tableStyleId>
              </a:tblPr>
              <a:tblGrid>
                <a:gridCol w="1835893"/>
              </a:tblGrid>
              <a:tr h="418541">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15116">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The number of communication methods on a Smartphone</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body language cannot be used when talking indirectly</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emoticons says only one think about you, amateur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emails and letters are structured with who, what, and why sections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different people can be offended by certain gestures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96752"/>
            <a:ext cx="1660401" cy="29499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83318" y="1148546"/>
            <a:ext cx="6561462" cy="5632311"/>
          </a:xfrm>
          <a:prstGeom prst="rect">
            <a:avLst/>
          </a:prstGeom>
        </p:spPr>
        <p:txBody>
          <a:bodyPr wrap="square">
            <a:spAutoFit/>
          </a:bodyPr>
          <a:lstStyle/>
          <a:p>
            <a:pPr>
              <a:buClr>
                <a:srgbClr val="00B050"/>
              </a:buClr>
            </a:pPr>
            <a:r>
              <a:rPr lang="en-US" sz="2000" b="1" dirty="0" smtClean="0">
                <a:solidFill>
                  <a:srgbClr val="FF0000"/>
                </a:solidFill>
                <a:latin typeface="Arial" panose="020B0604020202020204" pitchFamily="34" charset="0"/>
                <a:cs typeface="Arial" panose="020B0604020202020204" pitchFamily="34" charset="0"/>
              </a:rPr>
              <a:t>Activity 9.3 – Communication With Workers</a:t>
            </a:r>
          </a:p>
          <a:p>
            <a:pPr marL="342900" indent="-342900">
              <a:buClr>
                <a:srgbClr val="00B050"/>
              </a:buClr>
              <a:buFont typeface="Wingdings 3" panose="05040102010807070707" pitchFamily="18" charset="2"/>
              <a:buChar char=""/>
            </a:pPr>
            <a:r>
              <a:rPr lang="en-US" sz="2000" dirty="0" smtClean="0">
                <a:solidFill>
                  <a:srgbClr val="FF0000"/>
                </a:solidFill>
                <a:latin typeface="Arial" panose="020B0604020202020204" pitchFamily="34" charset="0"/>
                <a:cs typeface="Arial" panose="020B0604020202020204" pitchFamily="34" charset="0"/>
              </a:rPr>
              <a:t>Sales were below target at </a:t>
            </a:r>
            <a:r>
              <a:rPr lang="en-US" sz="2000" dirty="0" err="1" smtClean="0">
                <a:solidFill>
                  <a:srgbClr val="FF0000"/>
                </a:solidFill>
                <a:latin typeface="Arial" panose="020B0604020202020204" pitchFamily="34" charset="0"/>
                <a:cs typeface="Arial" panose="020B0604020202020204" pitchFamily="34" charset="0"/>
              </a:rPr>
              <a:t>Ragab</a:t>
            </a:r>
            <a:r>
              <a:rPr lang="en-US" sz="2000" dirty="0" smtClean="0">
                <a:solidFill>
                  <a:srgbClr val="FF0000"/>
                </a:solidFill>
                <a:latin typeface="Arial" panose="020B0604020202020204" pitchFamily="34" charset="0"/>
                <a:cs typeface="Arial" panose="020B0604020202020204" pitchFamily="34" charset="0"/>
              </a:rPr>
              <a:t> and Sons Store. The manager was very concerned about this. She decided to write to every worker, about 30 in all, to warn them of the problem if falling sales and how jobs were  now at risk. In the letter she asked for ideas on how to increase sales. Workers were asked to confirm that they had received the letter and tell her if they had any good ideas.</a:t>
            </a:r>
          </a:p>
          <a:p>
            <a:pPr marL="342900" indent="-342900">
              <a:buClr>
                <a:srgbClr val="00B050"/>
              </a:buClr>
              <a:buFont typeface="+mj-lt"/>
              <a:buAutoNum type="alphaLcParenR"/>
            </a:pPr>
            <a:r>
              <a:rPr lang="en-US" sz="2000" dirty="0" smtClean="0">
                <a:solidFill>
                  <a:srgbClr val="FF0000"/>
                </a:solidFill>
                <a:latin typeface="Arial" panose="020B0604020202020204" pitchFamily="34" charset="0"/>
                <a:cs typeface="Arial" panose="020B0604020202020204" pitchFamily="34" charset="0"/>
              </a:rPr>
              <a:t>In this case study, </a:t>
            </a:r>
            <a:r>
              <a:rPr lang="en-US" sz="2000" dirty="0">
                <a:solidFill>
                  <a:srgbClr val="FF0000"/>
                </a:solidFill>
                <a:latin typeface="Arial" panose="020B0604020202020204" pitchFamily="34" charset="0"/>
                <a:cs typeface="Arial" panose="020B0604020202020204" pitchFamily="34" charset="0"/>
              </a:rPr>
              <a:t>i</a:t>
            </a:r>
            <a:r>
              <a:rPr lang="en-US" sz="2000" dirty="0" smtClean="0">
                <a:solidFill>
                  <a:srgbClr val="FF0000"/>
                </a:solidFill>
                <a:latin typeface="Arial" panose="020B0604020202020204" pitchFamily="34" charset="0"/>
                <a:cs typeface="Arial" panose="020B0604020202020204" pitchFamily="34" charset="0"/>
              </a:rPr>
              <a:t>dentify:</a:t>
            </a:r>
          </a:p>
          <a:p>
            <a:pPr marL="692150" indent="-342900">
              <a:buClr>
                <a:srgbClr val="00B050"/>
              </a:buClr>
              <a:buFont typeface="Arial" panose="020B0604020202020204" pitchFamily="34" charset="0"/>
              <a:buChar char="•"/>
            </a:pPr>
            <a:r>
              <a:rPr lang="en-US" sz="2000" dirty="0" smtClean="0">
                <a:solidFill>
                  <a:srgbClr val="FF0000"/>
                </a:solidFill>
                <a:latin typeface="Arial" panose="020B0604020202020204" pitchFamily="34" charset="0"/>
                <a:cs typeface="Arial" panose="020B0604020202020204" pitchFamily="34" charset="0"/>
              </a:rPr>
              <a:t>The sender of the message</a:t>
            </a:r>
          </a:p>
          <a:p>
            <a:pPr marL="692150" indent="-342900">
              <a:buClr>
                <a:srgbClr val="00B050"/>
              </a:buClr>
              <a:buFont typeface="Arial" panose="020B0604020202020204" pitchFamily="34" charset="0"/>
              <a:buChar char="•"/>
            </a:pPr>
            <a:r>
              <a:rPr lang="en-US" sz="2000" dirty="0" smtClean="0">
                <a:solidFill>
                  <a:srgbClr val="FF0000"/>
                </a:solidFill>
                <a:latin typeface="Arial" panose="020B0604020202020204" pitchFamily="34" charset="0"/>
                <a:cs typeface="Arial" panose="020B0604020202020204" pitchFamily="34" charset="0"/>
              </a:rPr>
              <a:t>The medium being used</a:t>
            </a:r>
          </a:p>
          <a:p>
            <a:pPr marL="692150" indent="-342900">
              <a:buClr>
                <a:srgbClr val="00B050"/>
              </a:buClr>
              <a:buFont typeface="Arial" panose="020B0604020202020204" pitchFamily="34" charset="0"/>
              <a:buChar char="•"/>
            </a:pPr>
            <a:r>
              <a:rPr lang="en-US" sz="2000" dirty="0" smtClean="0">
                <a:solidFill>
                  <a:srgbClr val="FF0000"/>
                </a:solidFill>
                <a:latin typeface="Arial" panose="020B0604020202020204" pitchFamily="34" charset="0"/>
                <a:cs typeface="Arial" panose="020B0604020202020204" pitchFamily="34" charset="0"/>
              </a:rPr>
              <a:t>The receiver of the message</a:t>
            </a:r>
          </a:p>
          <a:p>
            <a:pPr marL="342900" indent="-342900">
              <a:buClr>
                <a:srgbClr val="00B050"/>
              </a:buClr>
              <a:buFont typeface="+mj-lt"/>
              <a:buAutoNum type="alphaLcParenR" startAt="2"/>
            </a:pPr>
            <a:r>
              <a:rPr lang="en-US" sz="2000" dirty="0" smtClean="0">
                <a:solidFill>
                  <a:srgbClr val="FF0000"/>
                </a:solidFill>
                <a:latin typeface="Arial" panose="020B0604020202020204" pitchFamily="34" charset="0"/>
                <a:cs typeface="Arial" panose="020B0604020202020204" pitchFamily="34" charset="0"/>
              </a:rPr>
              <a:t>Did the communication involve feedback? Explain.</a:t>
            </a:r>
          </a:p>
          <a:p>
            <a:pPr marL="342900" indent="-342900">
              <a:buClr>
                <a:srgbClr val="00B050"/>
              </a:buClr>
              <a:buFont typeface="+mj-lt"/>
              <a:buAutoNum type="alphaLcParenR" startAt="2"/>
            </a:pPr>
            <a:r>
              <a:rPr lang="en-US" sz="2000" dirty="0" smtClean="0">
                <a:solidFill>
                  <a:srgbClr val="FF0000"/>
                </a:solidFill>
                <a:latin typeface="Arial" panose="020B0604020202020204" pitchFamily="34" charset="0"/>
                <a:cs typeface="Arial" panose="020B0604020202020204" pitchFamily="34" charset="0"/>
              </a:rPr>
              <a:t>Do you think that the method used by the manager to communicate with workers was the best one to use? If not, which method would have been more effective? Explain your answer.</a:t>
            </a:r>
          </a:p>
        </p:txBody>
      </p:sp>
      <p:sp>
        <p:nvSpPr>
          <p:cNvPr id="7" name="Round Same Side Corner Rectangle 6">
            <a:hlinkClick r:id="" action="ppaction://noaction"/>
          </p:cNvPr>
          <p:cNvSpPr/>
          <p:nvPr/>
        </p:nvSpPr>
        <p:spPr>
          <a:xfrm>
            <a:off x="6300192" y="692696"/>
            <a:ext cx="86409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115</a:t>
            </a:r>
            <a:endParaRPr lang="en-GB"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5911208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800" dirty="0" smtClean="0">
                <a:latin typeface="Arial" panose="020B0604020202020204" pitchFamily="34" charset="0"/>
                <a:cs typeface="Arial" panose="020B0604020202020204" pitchFamily="34" charset="0"/>
              </a:rPr>
              <a:t>2.4.1a – 1-Way and 2-Way </a:t>
            </a:r>
            <a:r>
              <a:rPr lang="en-US" sz="2800" dirty="0" smtClean="0">
                <a:latin typeface="Arial" panose="020B0604020202020204" pitchFamily="34" charset="0"/>
                <a:cs typeface="Arial" panose="020B0604020202020204" pitchFamily="34" charset="0"/>
              </a:rPr>
              <a:t>Communication</a:t>
            </a:r>
            <a:endParaRPr lang="en-GB" sz="2800" b="1" dirty="0" smtClean="0">
              <a:latin typeface="Arial" panose="020B0604020202020204" pitchFamily="34" charset="0"/>
              <a:cs typeface="Arial" panose="020B0604020202020204"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4138474742"/>
              </p:ext>
            </p:extLst>
          </p:nvPr>
        </p:nvGraphicFramePr>
        <p:xfrm>
          <a:off x="6948264" y="1138251"/>
          <a:ext cx="1835893" cy="5363921"/>
        </p:xfrm>
        <a:graphic>
          <a:graphicData uri="http://schemas.openxmlformats.org/drawingml/2006/table">
            <a:tbl>
              <a:tblPr firstRow="1" firstCol="1" lastRow="1" lastCol="1" bandRow="1" bandCol="1">
                <a:tableStyleId>{2D5ABB26-0587-4C30-8999-92F81FD0307C}</a:tableStyleId>
              </a:tblPr>
              <a:tblGrid>
                <a:gridCol w="1835893"/>
              </a:tblGrid>
              <a:tr h="418541">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15116">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The number of communication methods on a Smartphone</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body language cannot be used when talking indirectly</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emoticons says only one think about you, amateur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emails and letters are structured with who, what, and why sections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different people can be offended by certain gestures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96752"/>
            <a:ext cx="1660401" cy="29499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83318" y="1148546"/>
            <a:ext cx="6561462" cy="5355312"/>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b="1" dirty="0" smtClean="0">
                <a:solidFill>
                  <a:srgbClr val="FF0000"/>
                </a:solidFill>
                <a:latin typeface="Arial" panose="020B0604020202020204" pitchFamily="34" charset="0"/>
                <a:cs typeface="Arial" panose="020B0604020202020204" pitchFamily="34" charset="0"/>
              </a:rPr>
              <a:t>One way communication</a:t>
            </a:r>
            <a:r>
              <a:rPr lang="en-US" dirty="0" smtClean="0">
                <a:solidFill>
                  <a:srgbClr val="FF0000"/>
                </a:solidFill>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occurs when the receiver of a message has no chance to reply to the message. An example would be an instruction to ‘take some goods to the customer’. One way communication does not allow the receiver </a:t>
            </a:r>
            <a:r>
              <a:rPr lang="en-US" dirty="0">
                <a:latin typeface="Arial" panose="020B0604020202020204" pitchFamily="34" charset="0"/>
                <a:cs typeface="Arial" panose="020B0604020202020204" pitchFamily="34" charset="0"/>
              </a:rPr>
              <a:t>to contribute to </a:t>
            </a:r>
            <a:r>
              <a:rPr lang="en-US" dirty="0" smtClean="0">
                <a:latin typeface="Arial" panose="020B0604020202020204" pitchFamily="34" charset="0"/>
                <a:cs typeface="Arial" panose="020B0604020202020204" pitchFamily="34" charset="0"/>
              </a:rPr>
              <a:t>communication or to provide any feedback.</a:t>
            </a:r>
          </a:p>
          <a:p>
            <a:pPr marL="342900" indent="-342900">
              <a:buClr>
                <a:srgbClr val="00B050"/>
              </a:buClr>
              <a:buFont typeface="Wingdings 3" panose="05040102010807070707" pitchFamily="18" charset="2"/>
              <a:buChar char=""/>
            </a:pPr>
            <a:r>
              <a:rPr lang="en-US" b="1" dirty="0" smtClean="0">
                <a:solidFill>
                  <a:srgbClr val="FF0000"/>
                </a:solidFill>
                <a:latin typeface="Arial" panose="020B0604020202020204" pitchFamily="34" charset="0"/>
                <a:cs typeface="Arial" panose="020B0604020202020204" pitchFamily="34" charset="0"/>
              </a:rPr>
              <a:t>Two way communication </a:t>
            </a:r>
            <a:r>
              <a:rPr lang="en-US" dirty="0" smtClean="0">
                <a:solidFill>
                  <a:srgbClr val="FF0000"/>
                </a:solidFill>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is when there is a reply or response from the receiver. This could be just simple confirmation or receipt of the message or it could be a discussion  about the message. Both people are therefor involved in the communication process. This could lead to better and clearer information.</a:t>
            </a:r>
          </a:p>
          <a:p>
            <a:pPr>
              <a:buClr>
                <a:srgbClr val="00B050"/>
              </a:buClr>
            </a:pPr>
            <a:r>
              <a:rPr lang="en-US" b="1" dirty="0" smtClean="0">
                <a:solidFill>
                  <a:srgbClr val="FF0000"/>
                </a:solidFill>
                <a:latin typeface="Arial" panose="020B0604020202020204" pitchFamily="34" charset="0"/>
                <a:cs typeface="Arial" panose="020B0604020202020204" pitchFamily="34" charset="0"/>
              </a:rPr>
              <a:t>Activity 9.4</a:t>
            </a:r>
          </a:p>
          <a:p>
            <a:pPr marL="342900" indent="-342900">
              <a:buClr>
                <a:srgbClr val="00B050"/>
              </a:buClr>
              <a:buFont typeface="Wingdings 3" panose="05040102010807070707" pitchFamily="18" charset="2"/>
              <a:buChar char=""/>
            </a:pPr>
            <a:r>
              <a:rPr lang="en-US" dirty="0" smtClean="0">
                <a:solidFill>
                  <a:srgbClr val="FF0000"/>
                </a:solidFill>
                <a:latin typeface="Arial" panose="020B0604020202020204" pitchFamily="34" charset="0"/>
                <a:cs typeface="Arial" panose="020B0604020202020204" pitchFamily="34" charset="0"/>
              </a:rPr>
              <a:t>Refer to the list of messages on Slides 10-11. the method used to send or transmit each method us also given. Which messages are most likely to lead to:</a:t>
            </a:r>
          </a:p>
          <a:p>
            <a:pPr marL="741363" indent="-395288">
              <a:buClr>
                <a:srgbClr val="00B050"/>
              </a:buClr>
              <a:buFont typeface="+mj-lt"/>
              <a:buAutoNum type="alphaLcParenR"/>
            </a:pPr>
            <a:r>
              <a:rPr lang="en-US" dirty="0" smtClean="0">
                <a:solidFill>
                  <a:srgbClr val="FF0000"/>
                </a:solidFill>
                <a:latin typeface="Arial" panose="020B0604020202020204" pitchFamily="34" charset="0"/>
                <a:cs typeface="Arial" panose="020B0604020202020204" pitchFamily="34" charset="0"/>
              </a:rPr>
              <a:t>Two-way communication</a:t>
            </a:r>
          </a:p>
          <a:p>
            <a:pPr marL="741363" indent="-395288">
              <a:buClr>
                <a:srgbClr val="00B050"/>
              </a:buClr>
              <a:buFont typeface="+mj-lt"/>
              <a:buAutoNum type="alphaLcParenR"/>
            </a:pPr>
            <a:r>
              <a:rPr lang="en-US" dirty="0" smtClean="0">
                <a:solidFill>
                  <a:srgbClr val="FF0000"/>
                </a:solidFill>
                <a:latin typeface="Arial" panose="020B0604020202020204" pitchFamily="34" charset="0"/>
                <a:cs typeface="Arial" panose="020B0604020202020204" pitchFamily="34" charset="0"/>
              </a:rPr>
              <a:t>One-way communication</a:t>
            </a:r>
          </a:p>
          <a:p>
            <a:pPr marL="342900" indent="-342900">
              <a:buClr>
                <a:srgbClr val="00B050"/>
              </a:buClr>
              <a:buFont typeface="Wingdings 3" panose="05040102010807070707" pitchFamily="18" charset="2"/>
              <a:buChar char=""/>
            </a:pPr>
            <a:r>
              <a:rPr lang="en-US" dirty="0" smtClean="0">
                <a:solidFill>
                  <a:srgbClr val="FF0000"/>
                </a:solidFill>
                <a:latin typeface="Arial" panose="020B0604020202020204" pitchFamily="34" charset="0"/>
                <a:cs typeface="Arial" panose="020B0604020202020204" pitchFamily="34" charset="0"/>
              </a:rPr>
              <a:t>Give reasons for each answer in each case.</a:t>
            </a:r>
          </a:p>
        </p:txBody>
      </p:sp>
      <p:sp>
        <p:nvSpPr>
          <p:cNvPr id="6" name="Round Same Side Corner Rectangle 5">
            <a:hlinkClick r:id="" action="ppaction://noaction"/>
          </p:cNvPr>
          <p:cNvSpPr/>
          <p:nvPr/>
        </p:nvSpPr>
        <p:spPr>
          <a:xfrm>
            <a:off x="6300192" y="692696"/>
            <a:ext cx="86409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116</a:t>
            </a:r>
            <a:endParaRPr lang="en-GB"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82503047"/>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800" dirty="0" smtClean="0">
                <a:latin typeface="Arial" panose="020B0604020202020204" pitchFamily="34" charset="0"/>
                <a:cs typeface="Arial" panose="020B0604020202020204" pitchFamily="34" charset="0"/>
              </a:rPr>
              <a:t>2.4.1a - 2-Way </a:t>
            </a:r>
            <a:r>
              <a:rPr lang="en-US" sz="2800" dirty="0" smtClean="0">
                <a:latin typeface="Arial" panose="020B0604020202020204" pitchFamily="34" charset="0"/>
                <a:cs typeface="Arial" panose="020B0604020202020204" pitchFamily="34" charset="0"/>
              </a:rPr>
              <a:t>Communication Advantages</a:t>
            </a:r>
            <a:endParaRPr lang="en-GB" sz="2800" b="1" dirty="0" smtClean="0">
              <a:latin typeface="Arial" panose="020B0604020202020204" pitchFamily="34" charset="0"/>
              <a:cs typeface="Arial" panose="020B0604020202020204"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4138474742"/>
              </p:ext>
            </p:extLst>
          </p:nvPr>
        </p:nvGraphicFramePr>
        <p:xfrm>
          <a:off x="6948264" y="1138251"/>
          <a:ext cx="1835893" cy="5363921"/>
        </p:xfrm>
        <a:graphic>
          <a:graphicData uri="http://schemas.openxmlformats.org/drawingml/2006/table">
            <a:tbl>
              <a:tblPr firstRow="1" firstCol="1" lastRow="1" lastCol="1" bandRow="1" bandCol="1">
                <a:tableStyleId>{2D5ABB26-0587-4C30-8999-92F81FD0307C}</a:tableStyleId>
              </a:tblPr>
              <a:tblGrid>
                <a:gridCol w="1835893"/>
              </a:tblGrid>
              <a:tr h="418541">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15116">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The number of communication methods on a Smartphone</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body language cannot be used when talking indirectly</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emoticons says only one think about you, amateur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emails and letters are structured with who, what, and why sections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different people can be offended by certain gestures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96752"/>
            <a:ext cx="1660401" cy="29499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83318" y="1148546"/>
            <a:ext cx="6561462"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When the receiver has to, or decides to, give feedback to the sender of the message there are two main benefits.</a:t>
            </a:r>
          </a:p>
          <a:p>
            <a:pPr marL="342900"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It should become absolutely clear to the sender whether or not the person receiving the message has understood it and acted upon it. If they are not, then perhaps the message needs to be sent again or made clearer. Effective communication has not taken place until the message is understood by the receiver.</a:t>
            </a:r>
          </a:p>
          <a:p>
            <a:pPr marL="342900"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Both people are now involved in the communication process. The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receiver feels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more a part of this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process. He or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she can make a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real contribution to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the topic being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discussed or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communicated.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This may help to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motivate the receiver.</a:t>
            </a:r>
          </a:p>
        </p:txBody>
      </p:sp>
      <p:sp>
        <p:nvSpPr>
          <p:cNvPr id="6" name="Round Same Side Corner Rectangle 5">
            <a:hlinkClick r:id="" action="ppaction://noaction"/>
          </p:cNvPr>
          <p:cNvSpPr/>
          <p:nvPr/>
        </p:nvSpPr>
        <p:spPr>
          <a:xfrm>
            <a:off x="6300192" y="692696"/>
            <a:ext cx="86409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116</a:t>
            </a:r>
            <a:endParaRPr lang="en-GB" sz="2400" b="1" dirty="0">
              <a:latin typeface="Arial" panose="020B0604020202020204" pitchFamily="34" charset="0"/>
              <a:cs typeface="Arial" panose="020B0604020202020204" pitchFamily="34" charset="0"/>
            </a:endParaRPr>
          </a:p>
        </p:txBody>
      </p:sp>
      <p:pic>
        <p:nvPicPr>
          <p:cNvPr id="2050" name="Picture 2" descr="http://gpmfirst.com/sites/default/files/book_uploads/9781409453192/files/graphics/fig5_1.jpg"/>
          <p:cNvPicPr>
            <a:picLocks noChangeAspect="1" noChangeArrowheads="1"/>
          </p:cNvPicPr>
          <p:nvPr/>
        </p:nvPicPr>
        <p:blipFill rotWithShape="1">
          <a:blip r:embed="rId5">
            <a:extLst>
              <a:ext uri="{28A0092B-C50C-407E-A947-70E740481C1C}">
                <a14:useLocalDpi xmlns:a14="http://schemas.microsoft.com/office/drawing/2010/main" val="0"/>
              </a:ext>
            </a:extLst>
          </a:blip>
          <a:srcRect b="53490"/>
          <a:stretch/>
        </p:blipFill>
        <p:spPr bwMode="auto">
          <a:xfrm>
            <a:off x="2843808" y="3705133"/>
            <a:ext cx="3956837" cy="145205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gpmfirst.com/sites/default/files/book_uploads/9781409453192/files/graphics/fig5_1.jpg"/>
          <p:cNvPicPr>
            <a:picLocks noChangeAspect="1" noChangeArrowheads="1"/>
          </p:cNvPicPr>
          <p:nvPr/>
        </p:nvPicPr>
        <p:blipFill rotWithShape="1">
          <a:blip r:embed="rId5">
            <a:extLst>
              <a:ext uri="{28A0092B-C50C-407E-A947-70E740481C1C}">
                <a14:useLocalDpi xmlns:a14="http://schemas.microsoft.com/office/drawing/2010/main" val="0"/>
              </a:ext>
            </a:extLst>
          </a:blip>
          <a:srcRect t="53536"/>
          <a:stretch/>
        </p:blipFill>
        <p:spPr bwMode="auto">
          <a:xfrm>
            <a:off x="2847410" y="5146730"/>
            <a:ext cx="3956837" cy="1450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4158319"/>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800" dirty="0" smtClean="0">
                <a:latin typeface="Arial" panose="020B0604020202020204" pitchFamily="34" charset="0"/>
                <a:cs typeface="Arial" panose="020B0604020202020204" pitchFamily="34" charset="0"/>
              </a:rPr>
              <a:t>2.4.1a - 2-Way </a:t>
            </a:r>
            <a:r>
              <a:rPr lang="en-US" sz="2800" dirty="0" smtClean="0">
                <a:latin typeface="Arial" panose="020B0604020202020204" pitchFamily="34" charset="0"/>
                <a:cs typeface="Arial" panose="020B0604020202020204" pitchFamily="34" charset="0"/>
              </a:rPr>
              <a:t>Communication Advantages</a:t>
            </a:r>
            <a:endParaRPr lang="en-GB" sz="2800" b="1" dirty="0" smtClean="0">
              <a:latin typeface="Arial" panose="020B0604020202020204" pitchFamily="34" charset="0"/>
              <a:cs typeface="Arial" panose="020B0604020202020204"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4138474742"/>
              </p:ext>
            </p:extLst>
          </p:nvPr>
        </p:nvGraphicFramePr>
        <p:xfrm>
          <a:off x="6948264" y="1138251"/>
          <a:ext cx="1835893" cy="5363921"/>
        </p:xfrm>
        <a:graphic>
          <a:graphicData uri="http://schemas.openxmlformats.org/drawingml/2006/table">
            <a:tbl>
              <a:tblPr firstRow="1" firstCol="1" lastRow="1" lastCol="1" bandRow="1" bandCol="1">
                <a:tableStyleId>{2D5ABB26-0587-4C30-8999-92F81FD0307C}</a:tableStyleId>
              </a:tblPr>
              <a:tblGrid>
                <a:gridCol w="1835893"/>
              </a:tblGrid>
              <a:tr h="418541">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15116">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The number of communication methods on a Smartphone</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body language cannot be used when talking indirectly</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emoticons says only one think about you, amateur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emails and letters are structured with who, what, and why sections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different people can be offended by certain gestures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96752"/>
            <a:ext cx="1660401" cy="29499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83318" y="1148546"/>
            <a:ext cx="6561462" cy="369332"/>
          </a:xfrm>
          <a:prstGeom prst="rect">
            <a:avLst/>
          </a:prstGeom>
        </p:spPr>
        <p:txBody>
          <a:bodyPr wrap="square">
            <a:spAutoFit/>
          </a:bodyPr>
          <a:lstStyle/>
          <a:p>
            <a:pPr>
              <a:buClr>
                <a:srgbClr val="00B050"/>
              </a:buClr>
            </a:pPr>
            <a:r>
              <a:rPr lang="en-US" b="1" dirty="0" smtClean="0">
                <a:latin typeface="Arial" panose="020B0604020202020204" pitchFamily="34" charset="0"/>
                <a:cs typeface="Arial" panose="020B0604020202020204" pitchFamily="34" charset="0"/>
              </a:rPr>
              <a:t>Revision Summary – Effective Communication</a:t>
            </a:r>
          </a:p>
        </p:txBody>
      </p:sp>
      <p:sp>
        <p:nvSpPr>
          <p:cNvPr id="6" name="Round Same Side Corner Rectangle 5">
            <a:hlinkClick r:id="" action="ppaction://noaction"/>
          </p:cNvPr>
          <p:cNvSpPr/>
          <p:nvPr/>
        </p:nvSpPr>
        <p:spPr>
          <a:xfrm>
            <a:off x="6300192" y="692696"/>
            <a:ext cx="86409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116</a:t>
            </a:r>
            <a:endParaRPr lang="en-GB" sz="2400" b="1" dirty="0">
              <a:latin typeface="Arial" panose="020B0604020202020204" pitchFamily="34" charset="0"/>
              <a:cs typeface="Arial" panose="020B0604020202020204" pitchFamily="34" charset="0"/>
            </a:endParaRPr>
          </a:p>
        </p:txBody>
      </p:sp>
      <p:grpSp>
        <p:nvGrpSpPr>
          <p:cNvPr id="10" name="Group 9"/>
          <p:cNvGrpSpPr/>
          <p:nvPr/>
        </p:nvGrpSpPr>
        <p:grpSpPr>
          <a:xfrm>
            <a:off x="375343" y="2705536"/>
            <a:ext cx="2426169" cy="1293419"/>
            <a:chOff x="-564170" y="1878928"/>
            <a:chExt cx="3157044" cy="1851368"/>
          </a:xfrm>
          <a:effectLst>
            <a:outerShdw blurRad="50800" dist="38100" dir="2700000" algn="tl" rotWithShape="0">
              <a:prstClr val="black">
                <a:alpha val="40000"/>
              </a:prstClr>
            </a:outerShdw>
          </a:effectLst>
        </p:grpSpPr>
        <p:sp>
          <p:nvSpPr>
            <p:cNvPr id="11" name="Rounded Rectangle 10"/>
            <p:cNvSpPr/>
            <p:nvPr/>
          </p:nvSpPr>
          <p:spPr>
            <a:xfrm>
              <a:off x="-564170" y="1878928"/>
              <a:ext cx="2995332" cy="926894"/>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dirty="0" smtClean="0">
                  <a:latin typeface="Calibri" panose="020F0502020204030204" pitchFamily="34" charset="0"/>
                </a:rPr>
                <a:t>Sender or transmitter of the message</a:t>
              </a:r>
              <a:endParaRPr lang="en-US" sz="1400" dirty="0">
                <a:latin typeface="Calibri" panose="020F0502020204030204" pitchFamily="34" charset="0"/>
              </a:endParaRPr>
            </a:p>
          </p:txBody>
        </p:sp>
        <p:cxnSp>
          <p:nvCxnSpPr>
            <p:cNvPr id="12" name="Straight Arrow Connector 11"/>
            <p:cNvCxnSpPr>
              <a:endCxn id="11" idx="2"/>
            </p:cNvCxnSpPr>
            <p:nvPr/>
          </p:nvCxnSpPr>
          <p:spPr>
            <a:xfrm flipH="1" flipV="1">
              <a:off x="933497" y="2805822"/>
              <a:ext cx="1659377" cy="92447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958962" y="4190488"/>
            <a:ext cx="1625636" cy="1124969"/>
            <a:chOff x="4896801" y="3341188"/>
            <a:chExt cx="2537144" cy="1795224"/>
          </a:xfrm>
          <a:effectLst>
            <a:outerShdw blurRad="50800" dist="38100" dir="2700000" algn="tl" rotWithShape="0">
              <a:prstClr val="black">
                <a:alpha val="40000"/>
              </a:prstClr>
            </a:outerShdw>
          </a:effectLst>
        </p:grpSpPr>
        <p:sp>
          <p:nvSpPr>
            <p:cNvPr id="14" name="Rounded Rectangle 13"/>
            <p:cNvSpPr/>
            <p:nvPr/>
          </p:nvSpPr>
          <p:spPr>
            <a:xfrm>
              <a:off x="4896801" y="4523148"/>
              <a:ext cx="1682672" cy="61326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2000" dirty="0" smtClean="0">
                  <a:latin typeface="Calibri" panose="020F0502020204030204" pitchFamily="34" charset="0"/>
                </a:rPr>
                <a:t>Internal</a:t>
              </a:r>
              <a:endParaRPr lang="en-US" sz="2000" dirty="0">
                <a:latin typeface="Calibri" panose="020F0502020204030204" pitchFamily="34" charset="0"/>
              </a:endParaRPr>
            </a:p>
          </p:txBody>
        </p:sp>
        <p:cxnSp>
          <p:nvCxnSpPr>
            <p:cNvPr id="15" name="Straight Arrow Connector 14"/>
            <p:cNvCxnSpPr>
              <a:stCxn id="24" idx="1"/>
              <a:endCxn id="14" idx="0"/>
            </p:cNvCxnSpPr>
            <p:nvPr/>
          </p:nvCxnSpPr>
          <p:spPr>
            <a:xfrm flipH="1">
              <a:off x="5738137" y="3341188"/>
              <a:ext cx="1695808" cy="118196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6" name="Rounded Rectangle 15"/>
          <p:cNvSpPr/>
          <p:nvPr/>
        </p:nvSpPr>
        <p:spPr>
          <a:xfrm>
            <a:off x="1864518" y="1987355"/>
            <a:ext cx="1553658" cy="433533"/>
          </a:xfrm>
          <a:prstGeom prst="roundRect">
            <a:avLst/>
          </a:prstGeom>
          <a:solidFill>
            <a:schemeClr val="accent5">
              <a:lumMod val="75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Clear message</a:t>
            </a:r>
            <a:endParaRPr lang="en-US" dirty="0">
              <a:latin typeface="Calibri" panose="020F0502020204030204" pitchFamily="34" charset="0"/>
            </a:endParaRPr>
          </a:p>
        </p:txBody>
      </p:sp>
      <p:grpSp>
        <p:nvGrpSpPr>
          <p:cNvPr id="17" name="Group 16"/>
          <p:cNvGrpSpPr/>
          <p:nvPr/>
        </p:nvGrpSpPr>
        <p:grpSpPr>
          <a:xfrm>
            <a:off x="3711215" y="1813199"/>
            <a:ext cx="2041735" cy="2047849"/>
            <a:chOff x="2889441" y="2338167"/>
            <a:chExt cx="2467886" cy="5124117"/>
          </a:xfrm>
          <a:effectLst>
            <a:outerShdw blurRad="50800" dist="38100" dir="2700000" algn="tl" rotWithShape="0">
              <a:prstClr val="black">
                <a:alpha val="40000"/>
              </a:prstClr>
            </a:outerShdw>
          </a:effectLst>
        </p:grpSpPr>
        <p:sp>
          <p:nvSpPr>
            <p:cNvPr id="18" name="Rounded Rectangle 17"/>
            <p:cNvSpPr/>
            <p:nvPr/>
          </p:nvSpPr>
          <p:spPr>
            <a:xfrm>
              <a:off x="2965004" y="2338167"/>
              <a:ext cx="2392323" cy="1641292"/>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dirty="0" smtClean="0">
                  <a:latin typeface="Calibri" panose="020F0502020204030204" pitchFamily="34" charset="0"/>
                </a:rPr>
                <a:t>Appropriate medium or method</a:t>
              </a:r>
              <a:endParaRPr lang="en-US" dirty="0">
                <a:latin typeface="Calibri" panose="020F0502020204030204" pitchFamily="34" charset="0"/>
              </a:endParaRPr>
            </a:p>
          </p:txBody>
        </p:sp>
        <p:cxnSp>
          <p:nvCxnSpPr>
            <p:cNvPr id="19" name="Straight Arrow Connector 18"/>
            <p:cNvCxnSpPr>
              <a:stCxn id="24" idx="0"/>
              <a:endCxn id="18" idx="2"/>
            </p:cNvCxnSpPr>
            <p:nvPr/>
          </p:nvCxnSpPr>
          <p:spPr>
            <a:xfrm flipV="1">
              <a:off x="2889441" y="3979459"/>
              <a:ext cx="1271725" cy="348282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4488044" y="2702706"/>
            <a:ext cx="2332877" cy="1302358"/>
            <a:chOff x="1098341" y="4791197"/>
            <a:chExt cx="2819795" cy="3258753"/>
          </a:xfrm>
          <a:effectLst>
            <a:outerShdw blurRad="50800" dist="38100" dir="2700000" algn="tl" rotWithShape="0">
              <a:prstClr val="black">
                <a:alpha val="40000"/>
              </a:prstClr>
            </a:outerShdw>
          </a:effectLst>
        </p:grpSpPr>
        <p:sp>
          <p:nvSpPr>
            <p:cNvPr id="21" name="Rounded Rectangle 20"/>
            <p:cNvSpPr/>
            <p:nvPr/>
          </p:nvSpPr>
          <p:spPr>
            <a:xfrm>
              <a:off x="1721768" y="4791197"/>
              <a:ext cx="2196368" cy="1553973"/>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dirty="0" smtClean="0">
                  <a:latin typeface="Calibri" panose="020F0502020204030204" pitchFamily="34" charset="0"/>
                </a:rPr>
                <a:t>Receiver must be the right person</a:t>
              </a:r>
              <a:endParaRPr lang="en-US" dirty="0">
                <a:latin typeface="Calibri" panose="020F0502020204030204" pitchFamily="34" charset="0"/>
              </a:endParaRPr>
            </a:p>
          </p:txBody>
        </p:sp>
        <p:cxnSp>
          <p:nvCxnSpPr>
            <p:cNvPr id="22" name="Straight Arrow Connector 21"/>
            <p:cNvCxnSpPr>
              <a:endCxn id="21" idx="2"/>
            </p:cNvCxnSpPr>
            <p:nvPr/>
          </p:nvCxnSpPr>
          <p:spPr>
            <a:xfrm flipV="1">
              <a:off x="1098341" y="6345170"/>
              <a:ext cx="1721611" cy="170478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3" name="Rounded Rectangle 22"/>
          <p:cNvSpPr/>
          <p:nvPr/>
        </p:nvSpPr>
        <p:spPr>
          <a:xfrm>
            <a:off x="4737435" y="4947723"/>
            <a:ext cx="1113550" cy="429626"/>
          </a:xfrm>
          <a:prstGeom prst="roundRect">
            <a:avLst/>
          </a:prstGeom>
          <a:solidFill>
            <a:srgbClr val="F5393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smtClean="0">
                <a:latin typeface="Calibri" panose="020F0502020204030204" pitchFamily="34" charset="0"/>
              </a:rPr>
              <a:t>External</a:t>
            </a:r>
            <a:endParaRPr lang="en-US" sz="2000" dirty="0">
              <a:latin typeface="Calibri" panose="020F0502020204030204" pitchFamily="34" charset="0"/>
            </a:endParaRPr>
          </a:p>
        </p:txBody>
      </p:sp>
      <p:sp>
        <p:nvSpPr>
          <p:cNvPr id="24" name="Rounded Rectangle 23"/>
          <p:cNvSpPr/>
          <p:nvPr/>
        </p:nvSpPr>
        <p:spPr>
          <a:xfrm>
            <a:off x="2584598" y="3861048"/>
            <a:ext cx="2253233" cy="658879"/>
          </a:xfrm>
          <a:prstGeom prst="roundRect">
            <a:avLst/>
          </a:prstGeom>
          <a:solidFill>
            <a:srgbClr val="00B050"/>
          </a:solidFill>
          <a:ln>
            <a:headEnd type="triangle" w="med" len="med"/>
            <a:tailEnd type="triangle"/>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EFFECTIVE COMMUNICATION</a:t>
            </a:r>
            <a:endParaRPr lang="en-US" sz="1600" b="1" dirty="0">
              <a:latin typeface="Calibri" panose="020F0502020204030204" pitchFamily="34" charset="0"/>
            </a:endParaRPr>
          </a:p>
        </p:txBody>
      </p:sp>
      <p:sp>
        <p:nvSpPr>
          <p:cNvPr id="27" name="Rounded Rectangle 26"/>
          <p:cNvSpPr/>
          <p:nvPr/>
        </p:nvSpPr>
        <p:spPr>
          <a:xfrm>
            <a:off x="3786826" y="5880822"/>
            <a:ext cx="3014768" cy="603888"/>
          </a:xfrm>
          <a:prstGeom prst="roundRect">
            <a:avLst/>
          </a:prstGeom>
          <a:solidFill>
            <a:schemeClr val="accent5">
              <a:lumMod val="75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dirty="0" smtClean="0">
                <a:latin typeface="Calibri" panose="020F0502020204030204" pitchFamily="34" charset="0"/>
              </a:rPr>
              <a:t>To people in other organisations or to customers</a:t>
            </a:r>
            <a:endParaRPr lang="en-US" dirty="0">
              <a:latin typeface="Calibri" panose="020F0502020204030204" pitchFamily="34" charset="0"/>
            </a:endParaRPr>
          </a:p>
        </p:txBody>
      </p:sp>
      <p:cxnSp>
        <p:nvCxnSpPr>
          <p:cNvPr id="28" name="Straight Arrow Connector 27"/>
          <p:cNvCxnSpPr>
            <a:stCxn id="23" idx="2"/>
            <a:endCxn id="27" idx="0"/>
          </p:cNvCxnSpPr>
          <p:nvPr/>
        </p:nvCxnSpPr>
        <p:spPr>
          <a:xfrm>
            <a:off x="5294210" y="5377349"/>
            <a:ext cx="0" cy="503473"/>
          </a:xfrm>
          <a:prstGeom prst="straightConnector1">
            <a:avLst/>
          </a:prstGeom>
          <a:ln w="3810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9" name="Group 28"/>
          <p:cNvGrpSpPr/>
          <p:nvPr/>
        </p:nvGrpSpPr>
        <p:grpSpPr>
          <a:xfrm>
            <a:off x="379599" y="5315457"/>
            <a:ext cx="2204999" cy="1186714"/>
            <a:chOff x="3122670" y="8223817"/>
            <a:chExt cx="2204999" cy="2969386"/>
          </a:xfrm>
          <a:effectLst>
            <a:outerShdw blurRad="50800" dist="38100" dir="2700000" algn="tl" rotWithShape="0">
              <a:prstClr val="black">
                <a:alpha val="40000"/>
              </a:prstClr>
            </a:outerShdw>
          </a:effectLst>
        </p:grpSpPr>
        <p:sp>
          <p:nvSpPr>
            <p:cNvPr id="30" name="Rounded Rectangle 29"/>
            <p:cNvSpPr/>
            <p:nvPr/>
          </p:nvSpPr>
          <p:spPr>
            <a:xfrm>
              <a:off x="3122670" y="9594778"/>
              <a:ext cx="2204999" cy="1598425"/>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dirty="0" smtClean="0">
                  <a:latin typeface="Calibri" panose="020F0502020204030204" pitchFamily="34" charset="0"/>
                </a:rPr>
                <a:t>To people in the same organisation</a:t>
              </a:r>
              <a:endParaRPr lang="en-US" dirty="0">
                <a:latin typeface="Calibri" panose="020F0502020204030204" pitchFamily="34" charset="0"/>
              </a:endParaRPr>
            </a:p>
          </p:txBody>
        </p:sp>
        <p:cxnSp>
          <p:nvCxnSpPr>
            <p:cNvPr id="31" name="Straight Arrow Connector 30"/>
            <p:cNvCxnSpPr>
              <a:stCxn id="14" idx="2"/>
              <a:endCxn id="30" idx="0"/>
            </p:cNvCxnSpPr>
            <p:nvPr/>
          </p:nvCxnSpPr>
          <p:spPr>
            <a:xfrm flipH="1">
              <a:off x="4225170" y="8223817"/>
              <a:ext cx="15936" cy="137096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44" name="Straight Arrow Connector 43"/>
          <p:cNvCxnSpPr>
            <a:stCxn id="24" idx="3"/>
            <a:endCxn id="23" idx="0"/>
          </p:cNvCxnSpPr>
          <p:nvPr/>
        </p:nvCxnSpPr>
        <p:spPr>
          <a:xfrm>
            <a:off x="4837831" y="4190488"/>
            <a:ext cx="456379" cy="757235"/>
          </a:xfrm>
          <a:prstGeom prst="straightConnector1">
            <a:avLst/>
          </a:prstGeom>
          <a:ln w="3810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24" idx="0"/>
            <a:endCxn id="16" idx="2"/>
          </p:cNvCxnSpPr>
          <p:nvPr/>
        </p:nvCxnSpPr>
        <p:spPr>
          <a:xfrm flipH="1" flipV="1">
            <a:off x="2641347" y="2420888"/>
            <a:ext cx="1069868" cy="1440160"/>
          </a:xfrm>
          <a:prstGeom prst="straightConnector1">
            <a:avLst/>
          </a:prstGeom>
          <a:ln w="3810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904550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3475879316"/>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3200" dirty="0" smtClean="0">
                <a:latin typeface="Arial" panose="020B0604020202020204" pitchFamily="34" charset="0"/>
                <a:cs typeface="Arial" panose="020B0604020202020204" pitchFamily="34" charset="0"/>
              </a:rPr>
              <a:t>2.4.1b – </a:t>
            </a:r>
            <a:r>
              <a:rPr lang="en-US" sz="3200" dirty="0" smtClean="0">
                <a:latin typeface="Arial" panose="020B0604020202020204" pitchFamily="34" charset="0"/>
                <a:cs typeface="Arial" panose="020B0604020202020204" pitchFamily="34" charset="0"/>
              </a:rPr>
              <a:t>Communication Methods</a:t>
            </a:r>
            <a:endParaRPr lang="en-GB" sz="3200" b="1" dirty="0" smtClean="0">
              <a:latin typeface="Arial" panose="020B0604020202020204" pitchFamily="34" charset="0"/>
              <a:cs typeface="Arial" panose="020B0604020202020204"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4138474742"/>
              </p:ext>
            </p:extLst>
          </p:nvPr>
        </p:nvGraphicFramePr>
        <p:xfrm>
          <a:off x="6948264" y="1138251"/>
          <a:ext cx="1835893" cy="5363921"/>
        </p:xfrm>
        <a:graphic>
          <a:graphicData uri="http://schemas.openxmlformats.org/drawingml/2006/table">
            <a:tbl>
              <a:tblPr firstRow="1" firstCol="1" lastRow="1" lastCol="1" bandRow="1" bandCol="1">
                <a:tableStyleId>{2D5ABB26-0587-4C30-8999-92F81FD0307C}</a:tableStyleId>
              </a:tblPr>
              <a:tblGrid>
                <a:gridCol w="1835893"/>
              </a:tblGrid>
              <a:tr h="418541">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15116">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The number of communication methods on a Smartphone</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body language cannot be used when talking indirectly</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emoticons says only one think about you, amateur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emails and letters are structured with who, what, and why sections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different people can be offended by certain gestures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96752"/>
            <a:ext cx="1660401" cy="29499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83318" y="1148546"/>
            <a:ext cx="6561462" cy="4939814"/>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100" dirty="0" smtClean="0">
                <a:latin typeface="Arial" panose="020B0604020202020204" pitchFamily="34" charset="0"/>
                <a:cs typeface="Arial" panose="020B0604020202020204" pitchFamily="34" charset="0"/>
              </a:rPr>
              <a:t>Information can be sent or transmitted in a number of different ways – these are called communication media.</a:t>
            </a:r>
          </a:p>
          <a:p>
            <a:pPr marL="342900" indent="-342900">
              <a:buClr>
                <a:srgbClr val="00B050"/>
              </a:buClr>
              <a:buFont typeface="Wingdings 3" panose="05040102010807070707" pitchFamily="18" charset="2"/>
              <a:buChar char=""/>
            </a:pPr>
            <a:r>
              <a:rPr lang="en-US" sz="2100" b="1" dirty="0" smtClean="0">
                <a:latin typeface="Arial" panose="020B0604020202020204" pitchFamily="34" charset="0"/>
                <a:cs typeface="Arial" panose="020B0604020202020204" pitchFamily="34" charset="0"/>
              </a:rPr>
              <a:t>Verbal methods </a:t>
            </a:r>
            <a:r>
              <a:rPr lang="en-US" sz="2100" dirty="0" smtClean="0">
                <a:latin typeface="Arial" panose="020B0604020202020204" pitchFamily="34" charset="0"/>
                <a:cs typeface="Arial" panose="020B0604020202020204" pitchFamily="34" charset="0"/>
              </a:rPr>
              <a:t>of communication involve the sender of the message speaking to the receiver.</a:t>
            </a:r>
          </a:p>
          <a:p>
            <a:pPr marL="342900" indent="-342900">
              <a:buClr>
                <a:srgbClr val="00B050"/>
              </a:buClr>
              <a:buFont typeface="Wingdings 3" panose="05040102010807070707" pitchFamily="18" charset="2"/>
              <a:buChar char=""/>
            </a:pPr>
            <a:endParaRPr lang="en-US" sz="2100" dirty="0">
              <a:latin typeface="Arial" panose="020B0604020202020204" pitchFamily="34" charset="0"/>
              <a:cs typeface="Arial" panose="020B0604020202020204" pitchFamily="34" charset="0"/>
            </a:endParaRPr>
          </a:p>
          <a:p>
            <a:pPr marL="342900" indent="-342900">
              <a:buClr>
                <a:srgbClr val="00B050"/>
              </a:buClr>
              <a:buFont typeface="Wingdings 3" panose="05040102010807070707" pitchFamily="18" charset="2"/>
              <a:buChar char=""/>
            </a:pPr>
            <a:endParaRPr lang="en-US" sz="2100" dirty="0" smtClean="0">
              <a:latin typeface="Arial" panose="020B0604020202020204" pitchFamily="34" charset="0"/>
              <a:cs typeface="Arial" panose="020B0604020202020204" pitchFamily="34" charset="0"/>
            </a:endParaRPr>
          </a:p>
          <a:p>
            <a:pPr marL="342900" indent="-342900">
              <a:buClr>
                <a:srgbClr val="00B050"/>
              </a:buClr>
              <a:buFont typeface="Wingdings 3" panose="05040102010807070707" pitchFamily="18" charset="2"/>
              <a:buChar char=""/>
            </a:pPr>
            <a:endParaRPr lang="en-US" sz="2100" dirty="0">
              <a:latin typeface="Arial" panose="020B0604020202020204" pitchFamily="34" charset="0"/>
              <a:cs typeface="Arial" panose="020B0604020202020204" pitchFamily="34" charset="0"/>
            </a:endParaRPr>
          </a:p>
          <a:p>
            <a:pPr marL="342900" indent="-342900">
              <a:buClr>
                <a:srgbClr val="00B050"/>
              </a:buClr>
              <a:buFont typeface="Wingdings 3" panose="05040102010807070707" pitchFamily="18" charset="2"/>
              <a:buChar char=""/>
            </a:pPr>
            <a:endParaRPr lang="en-US" sz="2100" dirty="0" smtClean="0">
              <a:latin typeface="Arial" panose="020B0604020202020204" pitchFamily="34" charset="0"/>
              <a:cs typeface="Arial" panose="020B0604020202020204" pitchFamily="34" charset="0"/>
            </a:endParaRPr>
          </a:p>
          <a:p>
            <a:pPr marL="342900" indent="-342900">
              <a:buClr>
                <a:srgbClr val="00B050"/>
              </a:buClr>
              <a:buFont typeface="Wingdings 3" panose="05040102010807070707" pitchFamily="18" charset="2"/>
              <a:buChar char=""/>
            </a:pPr>
            <a:endParaRPr lang="en-US" sz="2100" dirty="0">
              <a:latin typeface="Arial" panose="020B0604020202020204" pitchFamily="34" charset="0"/>
              <a:cs typeface="Arial" panose="020B0604020202020204" pitchFamily="34" charset="0"/>
            </a:endParaRPr>
          </a:p>
          <a:p>
            <a:pPr marL="342900" indent="-342900">
              <a:buClr>
                <a:srgbClr val="00B050"/>
              </a:buClr>
              <a:buFont typeface="Wingdings 3" panose="05040102010807070707" pitchFamily="18" charset="2"/>
              <a:buChar char=""/>
            </a:pPr>
            <a:endParaRPr lang="en-US" sz="2100" dirty="0" smtClean="0">
              <a:latin typeface="Arial" panose="020B0604020202020204" pitchFamily="34" charset="0"/>
              <a:cs typeface="Arial" panose="020B0604020202020204" pitchFamily="34" charset="0"/>
            </a:endParaRPr>
          </a:p>
          <a:p>
            <a:pPr marL="342900" indent="-342900">
              <a:buClr>
                <a:srgbClr val="00B050"/>
              </a:buClr>
              <a:buFont typeface="Wingdings 3" panose="05040102010807070707" pitchFamily="18" charset="2"/>
              <a:buChar char=""/>
            </a:pPr>
            <a:r>
              <a:rPr lang="en-US" sz="2100" b="1" dirty="0" smtClean="0">
                <a:latin typeface="Arial" panose="020B0604020202020204" pitchFamily="34" charset="0"/>
                <a:cs typeface="Arial" panose="020B0604020202020204" pitchFamily="34" charset="0"/>
              </a:rPr>
              <a:t>Written methods </a:t>
            </a:r>
            <a:r>
              <a:rPr lang="en-US" sz="2100" dirty="0" smtClean="0">
                <a:latin typeface="Arial" panose="020B0604020202020204" pitchFamily="34" charset="0"/>
                <a:cs typeface="Arial" panose="020B0604020202020204" pitchFamily="34" charset="0"/>
              </a:rPr>
              <a:t>of communication </a:t>
            </a:r>
            <a:br>
              <a:rPr lang="en-US" sz="2100" dirty="0" smtClean="0">
                <a:latin typeface="Arial" panose="020B0604020202020204" pitchFamily="34" charset="0"/>
                <a:cs typeface="Arial" panose="020B0604020202020204" pitchFamily="34" charset="0"/>
              </a:rPr>
            </a:br>
            <a:r>
              <a:rPr lang="en-US" sz="2100" dirty="0" smtClean="0">
                <a:latin typeface="Arial" panose="020B0604020202020204" pitchFamily="34" charset="0"/>
                <a:cs typeface="Arial" panose="020B0604020202020204" pitchFamily="34" charset="0"/>
              </a:rPr>
              <a:t>include letters and notices/posters </a:t>
            </a:r>
            <a:br>
              <a:rPr lang="en-US" sz="2100" dirty="0" smtClean="0">
                <a:latin typeface="Arial" panose="020B0604020202020204" pitchFamily="34" charset="0"/>
                <a:cs typeface="Arial" panose="020B0604020202020204" pitchFamily="34" charset="0"/>
              </a:rPr>
            </a:br>
            <a:r>
              <a:rPr lang="en-US" sz="2100" dirty="0" smtClean="0">
                <a:latin typeface="Arial" panose="020B0604020202020204" pitchFamily="34" charset="0"/>
                <a:cs typeface="Arial" panose="020B0604020202020204" pitchFamily="34" charset="0"/>
              </a:rPr>
              <a:t>but increasingly involve the use of </a:t>
            </a:r>
            <a:br>
              <a:rPr lang="en-US" sz="2100" dirty="0" smtClean="0">
                <a:latin typeface="Arial" panose="020B0604020202020204" pitchFamily="34" charset="0"/>
                <a:cs typeface="Arial" panose="020B0604020202020204" pitchFamily="34" charset="0"/>
              </a:rPr>
            </a:br>
            <a:r>
              <a:rPr lang="en-US" sz="2100" dirty="0" smtClean="0">
                <a:latin typeface="Arial" panose="020B0604020202020204" pitchFamily="34" charset="0"/>
                <a:cs typeface="Arial" panose="020B0604020202020204" pitchFamily="34" charset="0"/>
              </a:rPr>
              <a:t>Information Technology (IT).</a:t>
            </a:r>
          </a:p>
        </p:txBody>
      </p:sp>
      <p:sp>
        <p:nvSpPr>
          <p:cNvPr id="6" name="Round Same Side Corner Rectangle 5">
            <a:hlinkClick r:id="" action="ppaction://noaction"/>
          </p:cNvPr>
          <p:cNvSpPr/>
          <p:nvPr/>
        </p:nvSpPr>
        <p:spPr>
          <a:xfrm>
            <a:off x="6300192" y="692696"/>
            <a:ext cx="86409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117</a:t>
            </a:r>
            <a:endParaRPr lang="en-GB" sz="2400" b="1" dirty="0">
              <a:latin typeface="Arial" panose="020B0604020202020204" pitchFamily="34" charset="0"/>
              <a:cs typeface="Arial" panose="020B0604020202020204" pitchFamily="34" charset="0"/>
            </a:endParaRPr>
          </a:p>
        </p:txBody>
      </p:sp>
      <p:pic>
        <p:nvPicPr>
          <p:cNvPr id="10242" name="Picture 2" descr="http://usercontent2.hubimg.com/8184967_f52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6365" y="2890819"/>
            <a:ext cx="2297883" cy="1670385"/>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44" name="Picture 4" descr="http://i0.wp.com/www.viaggiovagando.com/wp-content/uploads/2014/06/TypesOfNonVerbalCommunication.jpg?resize=691%2C28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3318" y="2890819"/>
            <a:ext cx="4078571" cy="1670385"/>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46" name="Picture 6" descr="http://mast.ecu.edu/modules/tpc_ec/lib/images/bubble-chart.jpg"/>
          <p:cNvPicPr>
            <a:picLocks noChangeAspect="1" noChangeArrowheads="1"/>
          </p:cNvPicPr>
          <p:nvPr/>
        </p:nvPicPr>
        <p:blipFill rotWithShape="1">
          <a:blip r:embed="rId7">
            <a:extLst>
              <a:ext uri="{28A0092B-C50C-407E-A947-70E740481C1C}">
                <a14:useLocalDpi xmlns:a14="http://schemas.microsoft.com/office/drawing/2010/main" val="0"/>
              </a:ext>
            </a:extLst>
          </a:blip>
          <a:srcRect l="11968" r="14322"/>
          <a:stretch/>
        </p:blipFill>
        <p:spPr bwMode="auto">
          <a:xfrm>
            <a:off x="5004048" y="4697009"/>
            <a:ext cx="1800200" cy="1831730"/>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6601833"/>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3200" dirty="0" smtClean="0">
                <a:latin typeface="Arial" panose="020B0604020202020204" pitchFamily="34" charset="0"/>
                <a:cs typeface="Arial" panose="020B0604020202020204" pitchFamily="34" charset="0"/>
              </a:rPr>
              <a:t>2.4.1b – </a:t>
            </a:r>
            <a:r>
              <a:rPr lang="en-US" sz="3200" dirty="0" smtClean="0">
                <a:latin typeface="Arial" panose="020B0604020202020204" pitchFamily="34" charset="0"/>
                <a:cs typeface="Arial" panose="020B0604020202020204" pitchFamily="34" charset="0"/>
              </a:rPr>
              <a:t>Communication Methods</a:t>
            </a:r>
            <a:endParaRPr lang="en-GB" sz="3200" b="1" dirty="0" smtClean="0">
              <a:latin typeface="Arial" panose="020B0604020202020204" pitchFamily="34" charset="0"/>
              <a:cs typeface="Arial" panose="020B0604020202020204"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4138474742"/>
              </p:ext>
            </p:extLst>
          </p:nvPr>
        </p:nvGraphicFramePr>
        <p:xfrm>
          <a:off x="6948264" y="1138251"/>
          <a:ext cx="1835893" cy="5363921"/>
        </p:xfrm>
        <a:graphic>
          <a:graphicData uri="http://schemas.openxmlformats.org/drawingml/2006/table">
            <a:tbl>
              <a:tblPr firstRow="1" firstCol="1" lastRow="1" lastCol="1" bandRow="1" bandCol="1">
                <a:tableStyleId>{2D5ABB26-0587-4C30-8999-92F81FD0307C}</a:tableStyleId>
              </a:tblPr>
              <a:tblGrid>
                <a:gridCol w="1835893"/>
              </a:tblGrid>
              <a:tr h="418541">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15116">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The number of communication methods on a Smartphone</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body language cannot be used when talking indirectly</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emoticons says only one think about you, amateur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How emails and letters are structured with who, what, and why sections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different people can be offended by certain gestures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96752"/>
            <a:ext cx="1660401" cy="29499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83318" y="1148546"/>
            <a:ext cx="6561462" cy="5262979"/>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100" b="1" dirty="0" smtClean="0">
                <a:latin typeface="Arial" panose="020B0604020202020204" pitchFamily="34" charset="0"/>
                <a:cs typeface="Arial" panose="020B0604020202020204" pitchFamily="34" charset="0"/>
              </a:rPr>
              <a:t>Visual methods </a:t>
            </a:r>
            <a:r>
              <a:rPr lang="en-US" sz="2100" dirty="0" smtClean="0">
                <a:latin typeface="Arial" panose="020B0604020202020204" pitchFamily="34" charset="0"/>
                <a:cs typeface="Arial" panose="020B0604020202020204" pitchFamily="34" charset="0"/>
              </a:rPr>
              <a:t>of communication include methods such as diagrams, charts and videos.</a:t>
            </a:r>
          </a:p>
          <a:p>
            <a:pPr marL="342900" indent="-342900">
              <a:buClr>
                <a:srgbClr val="00B050"/>
              </a:buClr>
              <a:buFont typeface="Wingdings 3" panose="05040102010807070707" pitchFamily="18" charset="2"/>
              <a:buChar char=""/>
            </a:pPr>
            <a:endParaRPr lang="en-US" sz="2100" dirty="0">
              <a:latin typeface="Arial" panose="020B0604020202020204" pitchFamily="34" charset="0"/>
              <a:cs typeface="Arial" panose="020B0604020202020204" pitchFamily="34" charset="0"/>
            </a:endParaRPr>
          </a:p>
          <a:p>
            <a:pPr marL="342900" indent="-342900">
              <a:buClr>
                <a:srgbClr val="00B050"/>
              </a:buClr>
              <a:buFont typeface="Wingdings 3" panose="05040102010807070707" pitchFamily="18" charset="2"/>
              <a:buChar char=""/>
            </a:pPr>
            <a:endParaRPr lang="en-US" sz="2100" dirty="0" smtClean="0">
              <a:latin typeface="Arial" panose="020B0604020202020204" pitchFamily="34" charset="0"/>
              <a:cs typeface="Arial" panose="020B0604020202020204" pitchFamily="34" charset="0"/>
            </a:endParaRPr>
          </a:p>
          <a:p>
            <a:pPr marL="342900" indent="-342900">
              <a:buClr>
                <a:srgbClr val="00B050"/>
              </a:buClr>
              <a:buFont typeface="Wingdings 3" panose="05040102010807070707" pitchFamily="18" charset="2"/>
              <a:buChar char=""/>
            </a:pPr>
            <a:endParaRPr lang="en-US" sz="2100" dirty="0">
              <a:latin typeface="Arial" panose="020B0604020202020204" pitchFamily="34" charset="0"/>
              <a:cs typeface="Arial" panose="020B0604020202020204" pitchFamily="34" charset="0"/>
            </a:endParaRPr>
          </a:p>
          <a:p>
            <a:pPr marL="342900" indent="-342900">
              <a:buClr>
                <a:srgbClr val="00B050"/>
              </a:buClr>
              <a:buFont typeface="Wingdings 3" panose="05040102010807070707" pitchFamily="18" charset="2"/>
              <a:buChar char=""/>
            </a:pPr>
            <a:endParaRPr lang="en-US" sz="2100" dirty="0" smtClean="0">
              <a:latin typeface="Arial" panose="020B0604020202020204" pitchFamily="34" charset="0"/>
              <a:cs typeface="Arial" panose="020B0604020202020204" pitchFamily="34" charset="0"/>
            </a:endParaRPr>
          </a:p>
          <a:p>
            <a:pPr marL="342900" indent="-342900">
              <a:buClr>
                <a:srgbClr val="00B050"/>
              </a:buClr>
              <a:buFont typeface="Wingdings 3" panose="05040102010807070707" pitchFamily="18" charset="2"/>
              <a:buChar char=""/>
            </a:pPr>
            <a:endParaRPr lang="en-US" sz="2100" dirty="0">
              <a:latin typeface="Arial" panose="020B0604020202020204" pitchFamily="34" charset="0"/>
              <a:cs typeface="Arial" panose="020B0604020202020204" pitchFamily="34" charset="0"/>
            </a:endParaRPr>
          </a:p>
          <a:p>
            <a:pPr marL="342900" indent="-342900">
              <a:buClr>
                <a:srgbClr val="00B050"/>
              </a:buClr>
              <a:buFont typeface="Wingdings 3" panose="05040102010807070707" pitchFamily="18" charset="2"/>
              <a:buChar char=""/>
            </a:pPr>
            <a:endParaRPr lang="en-US" sz="2100" dirty="0" smtClean="0">
              <a:latin typeface="Arial" panose="020B0604020202020204" pitchFamily="34" charset="0"/>
              <a:cs typeface="Arial" panose="020B0604020202020204" pitchFamily="34" charset="0"/>
            </a:endParaRPr>
          </a:p>
          <a:p>
            <a:pPr marL="342900" indent="-342900">
              <a:buClr>
                <a:srgbClr val="00B050"/>
              </a:buClr>
              <a:buFont typeface="Wingdings 3" panose="05040102010807070707" pitchFamily="18" charset="2"/>
              <a:buChar char=""/>
            </a:pPr>
            <a:r>
              <a:rPr lang="en-US" sz="2100" dirty="0" smtClean="0">
                <a:latin typeface="Arial" panose="020B0604020202020204" pitchFamily="34" charset="0"/>
                <a:cs typeface="Arial" panose="020B0604020202020204" pitchFamily="34" charset="0"/>
              </a:rPr>
              <a:t>Which is the best way to communicate a message? There is no simple answer to this question. Sometimes it is better to use verbal communication and on other occasions it is essential to use written communication. Different messages require different methods of communication, so there is no best method in all cases.</a:t>
            </a:r>
          </a:p>
        </p:txBody>
      </p:sp>
      <p:sp>
        <p:nvSpPr>
          <p:cNvPr id="6" name="Round Same Side Corner Rectangle 5">
            <a:hlinkClick r:id="" action="ppaction://noaction"/>
          </p:cNvPr>
          <p:cNvSpPr/>
          <p:nvPr/>
        </p:nvSpPr>
        <p:spPr>
          <a:xfrm>
            <a:off x="6300192" y="692696"/>
            <a:ext cx="86409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118</a:t>
            </a:r>
            <a:endParaRPr lang="en-GB" sz="2400" b="1" dirty="0">
              <a:latin typeface="Arial" panose="020B0604020202020204" pitchFamily="34" charset="0"/>
              <a:cs typeface="Arial" panose="020B0604020202020204" pitchFamily="34" charset="0"/>
            </a:endParaRPr>
          </a:p>
        </p:txBody>
      </p:sp>
      <p:pic>
        <p:nvPicPr>
          <p:cNvPr id="12290" name="Picture 2" descr="http://cdn2.business2community.com/wp-content/uploads/2015/01/BLOG-MINI-INF-01.jpg"/>
          <p:cNvPicPr>
            <a:picLocks noChangeAspect="1" noChangeArrowheads="1"/>
          </p:cNvPicPr>
          <p:nvPr/>
        </p:nvPicPr>
        <p:blipFill rotWithShape="1">
          <a:blip r:embed="rId5">
            <a:extLst>
              <a:ext uri="{28A0092B-C50C-407E-A947-70E740481C1C}">
                <a14:useLocalDpi xmlns:a14="http://schemas.microsoft.com/office/drawing/2010/main" val="0"/>
              </a:ext>
            </a:extLst>
          </a:blip>
          <a:srcRect t="1653" b="24908"/>
          <a:stretch/>
        </p:blipFill>
        <p:spPr bwMode="auto">
          <a:xfrm>
            <a:off x="3563887" y="1908550"/>
            <a:ext cx="3258371" cy="1675040"/>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 name="Picture 4" descr="https://designdenizens.files.wordpress.com/2014/11/presenationgraphics2.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840" t="8601" r="8033" b="8235"/>
          <a:stretch/>
        </p:blipFill>
        <p:spPr bwMode="auto">
          <a:xfrm>
            <a:off x="323528" y="1887211"/>
            <a:ext cx="3114353" cy="1731564"/>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9435614"/>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3200" dirty="0" smtClean="0">
                <a:latin typeface="Arial" panose="020B0604020202020204" pitchFamily="34" charset="0"/>
                <a:cs typeface="Arial" panose="020B0604020202020204" pitchFamily="34" charset="0"/>
              </a:rPr>
              <a:t>2.4.1b – </a:t>
            </a:r>
            <a:r>
              <a:rPr lang="en-US" sz="3200" dirty="0" smtClean="0">
                <a:latin typeface="Arial" panose="020B0604020202020204" pitchFamily="34" charset="0"/>
                <a:cs typeface="Arial" panose="020B0604020202020204" pitchFamily="34" charset="0"/>
              </a:rPr>
              <a:t>Communication Methods</a:t>
            </a:r>
            <a:endParaRPr lang="en-GB" sz="3200" b="1" dirty="0" smtClean="0">
              <a:latin typeface="Arial" panose="020B0604020202020204" pitchFamily="34" charset="0"/>
              <a:cs typeface="Arial" panose="020B0604020202020204" pitchFamily="34" charset="0"/>
            </a:endParaRPr>
          </a:p>
        </p:txBody>
      </p:sp>
      <p:sp>
        <p:nvSpPr>
          <p:cNvPr id="8" name="Rectangle 7"/>
          <p:cNvSpPr/>
          <p:nvPr/>
        </p:nvSpPr>
        <p:spPr>
          <a:xfrm>
            <a:off x="283318" y="1148546"/>
            <a:ext cx="8465146" cy="5267596"/>
          </a:xfrm>
          <a:prstGeom prst="rect">
            <a:avLst/>
          </a:prstGeom>
        </p:spPr>
        <p:txBody>
          <a:bodyPr wrap="square">
            <a:spAutoFit/>
          </a:bodyPr>
          <a:lstStyle/>
          <a:p>
            <a:pPr>
              <a:buClr>
                <a:srgbClr val="00B050"/>
              </a:buClr>
            </a:pPr>
            <a:r>
              <a:rPr lang="en-US" sz="1770" b="1" dirty="0" smtClean="0">
                <a:latin typeface="Arial" panose="020B0604020202020204" pitchFamily="34" charset="0"/>
                <a:cs typeface="Arial" panose="020B0604020202020204" pitchFamily="34" charset="0"/>
              </a:rPr>
              <a:t>Choosing the Appropriate Communication Method</a:t>
            </a:r>
          </a:p>
          <a:p>
            <a:pPr marL="342900" indent="-342900">
              <a:buClr>
                <a:srgbClr val="00B050"/>
              </a:buClr>
              <a:buFont typeface="Wingdings 3" panose="05040102010807070707" pitchFamily="18" charset="2"/>
              <a:buChar char=""/>
            </a:pPr>
            <a:r>
              <a:rPr lang="en-US" sz="1770" dirty="0" smtClean="0">
                <a:latin typeface="Arial" panose="020B0604020202020204" pitchFamily="34" charset="0"/>
                <a:cs typeface="Arial" panose="020B0604020202020204" pitchFamily="34" charset="0"/>
              </a:rPr>
              <a:t>There are several factors that the sender if a message should consider before choosing the most appropriate method to use to communicate with the receiver.</a:t>
            </a:r>
          </a:p>
          <a:p>
            <a:pPr marL="568325" indent="-222250">
              <a:buClr>
                <a:srgbClr val="00B050"/>
              </a:buClr>
              <a:buFont typeface="Arial" panose="020B0604020202020204" pitchFamily="34" charset="0"/>
              <a:buChar char="•"/>
            </a:pPr>
            <a:r>
              <a:rPr lang="en-US" sz="1770" b="1" i="1" dirty="0" smtClean="0">
                <a:solidFill>
                  <a:srgbClr val="F53939"/>
                </a:solidFill>
                <a:latin typeface="Arial" panose="020B0604020202020204" pitchFamily="34" charset="0"/>
                <a:cs typeface="Arial" panose="020B0604020202020204" pitchFamily="34" charset="0"/>
              </a:rPr>
              <a:t>Speed</a:t>
            </a:r>
            <a:r>
              <a:rPr lang="en-US" sz="1770" dirty="0" smtClean="0">
                <a:solidFill>
                  <a:srgbClr val="F53939"/>
                </a:solidFill>
                <a:latin typeface="Arial" panose="020B0604020202020204" pitchFamily="34" charset="0"/>
                <a:cs typeface="Arial" panose="020B0604020202020204" pitchFamily="34" charset="0"/>
              </a:rPr>
              <a:t> </a:t>
            </a:r>
            <a:r>
              <a:rPr lang="en-US" sz="1770" dirty="0" smtClean="0">
                <a:latin typeface="Arial" panose="020B0604020202020204" pitchFamily="34" charset="0"/>
                <a:cs typeface="Arial" panose="020B0604020202020204" pitchFamily="34" charset="0"/>
              </a:rPr>
              <a:t>– is it important that the receiver gets the information really quickly? For example, a manager from a foreign division of a company must be told about a cancelled meeting before he catches his flight.</a:t>
            </a:r>
          </a:p>
          <a:p>
            <a:pPr marL="568325" indent="-222250">
              <a:buClr>
                <a:srgbClr val="00B050"/>
              </a:buClr>
              <a:buFont typeface="Arial" panose="020B0604020202020204" pitchFamily="34" charset="0"/>
              <a:buChar char="•"/>
            </a:pPr>
            <a:r>
              <a:rPr lang="en-US" sz="1770" b="1" i="1" dirty="0" smtClean="0">
                <a:solidFill>
                  <a:srgbClr val="F53939"/>
                </a:solidFill>
                <a:latin typeface="Arial" panose="020B0604020202020204" pitchFamily="34" charset="0"/>
                <a:cs typeface="Arial" panose="020B0604020202020204" pitchFamily="34" charset="0"/>
              </a:rPr>
              <a:t>Cost</a:t>
            </a:r>
            <a:r>
              <a:rPr lang="en-US" sz="1770" dirty="0" smtClean="0">
                <a:solidFill>
                  <a:srgbClr val="F53939"/>
                </a:solidFill>
                <a:latin typeface="Arial" panose="020B0604020202020204" pitchFamily="34" charset="0"/>
                <a:cs typeface="Arial" panose="020B0604020202020204" pitchFamily="34" charset="0"/>
              </a:rPr>
              <a:t> </a:t>
            </a:r>
            <a:r>
              <a:rPr lang="en-US" sz="1770" dirty="0" smtClean="0">
                <a:latin typeface="Arial" panose="020B0604020202020204" pitchFamily="34" charset="0"/>
                <a:cs typeface="Arial" panose="020B0604020202020204" pitchFamily="34" charset="0"/>
              </a:rPr>
              <a:t>– is it important to keep costs down or is it more important to communicate effectively, regardless if cost? For example, customers need to be informed about a serious safety problem with a product.</a:t>
            </a:r>
          </a:p>
          <a:p>
            <a:pPr marL="568325" indent="-222250">
              <a:buClr>
                <a:srgbClr val="00B050"/>
              </a:buClr>
              <a:buFont typeface="Arial" panose="020B0604020202020204" pitchFamily="34" charset="0"/>
              <a:buChar char="•"/>
            </a:pPr>
            <a:r>
              <a:rPr lang="en-US" sz="1770" b="1" i="1" dirty="0" smtClean="0">
                <a:solidFill>
                  <a:srgbClr val="F53939"/>
                </a:solidFill>
                <a:latin typeface="Arial" panose="020B0604020202020204" pitchFamily="34" charset="0"/>
                <a:cs typeface="Arial" panose="020B0604020202020204" pitchFamily="34" charset="0"/>
              </a:rPr>
              <a:t>Message details </a:t>
            </a:r>
            <a:r>
              <a:rPr lang="en-US" sz="1770" dirty="0" smtClean="0">
                <a:latin typeface="Arial" panose="020B0604020202020204" pitchFamily="34" charset="0"/>
                <a:cs typeface="Arial" panose="020B0604020202020204" pitchFamily="34" charset="0"/>
              </a:rPr>
              <a:t>– how detailed is the message? If it contains technical plans, figures and illustrations then, clearly, written and other visual forms of communication are likely to be essential.</a:t>
            </a:r>
          </a:p>
          <a:p>
            <a:pPr marL="568325" indent="-222250">
              <a:buClr>
                <a:srgbClr val="00B050"/>
              </a:buClr>
              <a:buFont typeface="Arial" panose="020B0604020202020204" pitchFamily="34" charset="0"/>
              <a:buChar char="•"/>
            </a:pPr>
            <a:r>
              <a:rPr lang="en-US" sz="1770" b="1" i="1" dirty="0" smtClean="0">
                <a:solidFill>
                  <a:srgbClr val="F53939"/>
                </a:solidFill>
                <a:latin typeface="Arial" panose="020B0604020202020204" pitchFamily="34" charset="0"/>
                <a:cs typeface="Arial" panose="020B0604020202020204" pitchFamily="34" charset="0"/>
              </a:rPr>
              <a:t>Leadership style </a:t>
            </a:r>
            <a:r>
              <a:rPr lang="en-US" sz="1770" dirty="0" smtClean="0">
                <a:latin typeface="Arial" panose="020B0604020202020204" pitchFamily="34" charset="0"/>
                <a:cs typeface="Arial" panose="020B0604020202020204" pitchFamily="34" charset="0"/>
              </a:rPr>
              <a:t>– is the leadership style a democratic one? If it is, then two-way verbal forms of communication with employees are much more likely to be used than they would be by an ‘autocratic leader’.</a:t>
            </a:r>
          </a:p>
          <a:p>
            <a:pPr marL="568325" indent="-222250">
              <a:buClr>
                <a:srgbClr val="00B050"/>
              </a:buClr>
              <a:buFont typeface="Arial" panose="020B0604020202020204" pitchFamily="34" charset="0"/>
              <a:buChar char="•"/>
            </a:pPr>
            <a:r>
              <a:rPr lang="en-US" sz="1770" b="1" i="1" dirty="0" smtClean="0">
                <a:solidFill>
                  <a:srgbClr val="F53939"/>
                </a:solidFill>
                <a:latin typeface="Arial" panose="020B0604020202020204" pitchFamily="34" charset="0"/>
                <a:cs typeface="Arial" panose="020B0604020202020204" pitchFamily="34" charset="0"/>
              </a:rPr>
              <a:t>The receiver </a:t>
            </a:r>
            <a:r>
              <a:rPr lang="en-US" sz="1770" dirty="0" smtClean="0">
                <a:latin typeface="Arial" panose="020B0604020202020204" pitchFamily="34" charset="0"/>
                <a:cs typeface="Arial" panose="020B0604020202020204" pitchFamily="34" charset="0"/>
              </a:rPr>
              <a:t>– who is/are the ‘target’ receiver(s)? If just one person has to be communicated with, and they work in the next office, then one-to-one conversation is likely to be used. However, this would be inappropriate if hundreds of workers needed to receive a message.</a:t>
            </a:r>
          </a:p>
        </p:txBody>
      </p:sp>
      <p:sp>
        <p:nvSpPr>
          <p:cNvPr id="6" name="Round Same Side Corner Rectangle 5">
            <a:hlinkClick r:id="" action="ppaction://noaction"/>
          </p:cNvPr>
          <p:cNvSpPr/>
          <p:nvPr/>
        </p:nvSpPr>
        <p:spPr>
          <a:xfrm>
            <a:off x="6300192" y="692696"/>
            <a:ext cx="86409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118</a:t>
            </a:r>
            <a:endParaRPr lang="en-GB"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161158"/>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3200" dirty="0" smtClean="0">
                <a:latin typeface="Arial" panose="020B0604020202020204" pitchFamily="34" charset="0"/>
                <a:cs typeface="Arial" panose="020B0604020202020204" pitchFamily="34" charset="0"/>
              </a:rPr>
              <a:t>2.4.1b – </a:t>
            </a:r>
            <a:r>
              <a:rPr lang="en-US" sz="3200" dirty="0" smtClean="0">
                <a:latin typeface="Arial" panose="020B0604020202020204" pitchFamily="34" charset="0"/>
                <a:cs typeface="Arial" panose="020B0604020202020204" pitchFamily="34" charset="0"/>
              </a:rPr>
              <a:t>Communication Methods</a:t>
            </a:r>
            <a:endParaRPr lang="en-GB" sz="3200" b="1" dirty="0" smtClean="0">
              <a:latin typeface="Arial" panose="020B0604020202020204" pitchFamily="34" charset="0"/>
              <a:cs typeface="Arial" panose="020B0604020202020204" pitchFamily="34" charset="0"/>
            </a:endParaRPr>
          </a:p>
        </p:txBody>
      </p:sp>
      <p:sp>
        <p:nvSpPr>
          <p:cNvPr id="8" name="Rectangle 7"/>
          <p:cNvSpPr/>
          <p:nvPr/>
        </p:nvSpPr>
        <p:spPr>
          <a:xfrm>
            <a:off x="283318" y="1148546"/>
            <a:ext cx="8465146" cy="2816156"/>
          </a:xfrm>
          <a:prstGeom prst="rect">
            <a:avLst/>
          </a:prstGeom>
        </p:spPr>
        <p:txBody>
          <a:bodyPr wrap="square">
            <a:spAutoFit/>
          </a:bodyPr>
          <a:lstStyle/>
          <a:p>
            <a:pPr marL="234950" indent="-222250">
              <a:buClr>
                <a:srgbClr val="00B050"/>
              </a:buClr>
              <a:buFont typeface="Arial" panose="020B0604020202020204" pitchFamily="34" charset="0"/>
              <a:buChar char="•"/>
            </a:pPr>
            <a:r>
              <a:rPr lang="en-US" sz="1770" b="1" i="1" dirty="0" smtClean="0">
                <a:solidFill>
                  <a:srgbClr val="F53939"/>
                </a:solidFill>
                <a:latin typeface="Arial" panose="020B0604020202020204" pitchFamily="34" charset="0"/>
                <a:cs typeface="Arial" panose="020B0604020202020204" pitchFamily="34" charset="0"/>
              </a:rPr>
              <a:t>Importance of a written word </a:t>
            </a:r>
            <a:r>
              <a:rPr lang="en-US" sz="1770" dirty="0" smtClean="0">
                <a:latin typeface="Arial" panose="020B0604020202020204" pitchFamily="34" charset="0"/>
                <a:cs typeface="Arial" panose="020B0604020202020204" pitchFamily="34" charset="0"/>
              </a:rPr>
              <a:t>– if it is essential that a written record can be referred to at some time in the future, then, clearly verbal communication would be inappropriate, e.g. legal contracts or receipt of new orders from customers must have written records.</a:t>
            </a:r>
          </a:p>
          <a:p>
            <a:pPr marL="234950" indent="-222250">
              <a:buClr>
                <a:srgbClr val="00B050"/>
              </a:buClr>
              <a:buFont typeface="Arial" panose="020B0604020202020204" pitchFamily="34" charset="0"/>
              <a:buChar char="•"/>
            </a:pPr>
            <a:r>
              <a:rPr lang="en-US" sz="1770" b="1" i="1" dirty="0" smtClean="0">
                <a:solidFill>
                  <a:srgbClr val="F53939"/>
                </a:solidFill>
                <a:latin typeface="Arial" panose="020B0604020202020204" pitchFamily="34" charset="0"/>
                <a:cs typeface="Arial" panose="020B0604020202020204" pitchFamily="34" charset="0"/>
              </a:rPr>
              <a:t>Importance of feedback</a:t>
            </a:r>
            <a:r>
              <a:rPr lang="en-US" sz="1770" dirty="0" smtClean="0">
                <a:latin typeface="Arial" panose="020B0604020202020204" pitchFamily="34" charset="0"/>
                <a:cs typeface="Arial" panose="020B0604020202020204" pitchFamily="34" charset="0"/>
              </a:rPr>
              <a:t> – if it is essential that the sender receives feedback, perhaps very quickly, then a direct verbal method of communication might be most appropriate. For example, has the customer just leaving the shop paid for those goods yet?</a:t>
            </a:r>
            <a:br>
              <a:rPr lang="en-US" sz="1770" dirty="0" smtClean="0">
                <a:latin typeface="Arial" panose="020B0604020202020204" pitchFamily="34" charset="0"/>
                <a:cs typeface="Arial" panose="020B0604020202020204" pitchFamily="34" charset="0"/>
              </a:rPr>
            </a:br>
            <a:endParaRPr lang="en-US" sz="1770" dirty="0" smtClean="0">
              <a:latin typeface="Arial" panose="020B0604020202020204" pitchFamily="34" charset="0"/>
              <a:cs typeface="Arial" panose="020B0604020202020204" pitchFamily="34" charset="0"/>
            </a:endParaRPr>
          </a:p>
          <a:p>
            <a:pPr marL="12700">
              <a:buClr>
                <a:srgbClr val="00B050"/>
              </a:buClr>
            </a:pPr>
            <a:r>
              <a:rPr lang="en-US" sz="1770" b="1" dirty="0" smtClean="0">
                <a:latin typeface="Arial" panose="020B0604020202020204" pitchFamily="34" charset="0"/>
                <a:cs typeface="Arial" panose="020B0604020202020204" pitchFamily="34" charset="0"/>
              </a:rPr>
              <a:t>Revision Summary - How to choose a communication method</a:t>
            </a:r>
          </a:p>
        </p:txBody>
      </p:sp>
      <p:sp>
        <p:nvSpPr>
          <p:cNvPr id="6" name="Round Same Side Corner Rectangle 5">
            <a:hlinkClick r:id="" action="ppaction://noaction"/>
          </p:cNvPr>
          <p:cNvSpPr/>
          <p:nvPr/>
        </p:nvSpPr>
        <p:spPr>
          <a:xfrm>
            <a:off x="6300192" y="692696"/>
            <a:ext cx="86409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118</a:t>
            </a:r>
            <a:endParaRPr lang="en-GB" sz="2400" b="1" dirty="0">
              <a:latin typeface="Arial" panose="020B0604020202020204" pitchFamily="34" charset="0"/>
              <a:cs typeface="Arial" panose="020B0604020202020204" pitchFamily="34" charset="0"/>
            </a:endParaRPr>
          </a:p>
        </p:txBody>
      </p:sp>
      <p:grpSp>
        <p:nvGrpSpPr>
          <p:cNvPr id="5" name="Group 4"/>
          <p:cNvGrpSpPr/>
          <p:nvPr/>
        </p:nvGrpSpPr>
        <p:grpSpPr>
          <a:xfrm>
            <a:off x="1250672" y="4063362"/>
            <a:ext cx="2350234" cy="790743"/>
            <a:chOff x="-747621" y="1864149"/>
            <a:chExt cx="3058234" cy="1131850"/>
          </a:xfrm>
          <a:effectLst>
            <a:outerShdw blurRad="76200" dist="38100" dir="2700000" sx="102000" sy="102000" algn="tl" rotWithShape="0">
              <a:prstClr val="black">
                <a:alpha val="40000"/>
              </a:prstClr>
            </a:outerShdw>
          </a:effectLst>
        </p:grpSpPr>
        <p:sp>
          <p:nvSpPr>
            <p:cNvPr id="7" name="Rounded Rectangle 6"/>
            <p:cNvSpPr/>
            <p:nvPr/>
          </p:nvSpPr>
          <p:spPr>
            <a:xfrm>
              <a:off x="-747621" y="1864149"/>
              <a:ext cx="1124402" cy="528896"/>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2000" dirty="0" smtClean="0">
                  <a:latin typeface="Calibri" panose="020F0502020204030204" pitchFamily="34" charset="0"/>
                </a:rPr>
                <a:t>Cost</a:t>
              </a:r>
              <a:endParaRPr lang="en-US" sz="1600" dirty="0">
                <a:latin typeface="Calibri" panose="020F0502020204030204" pitchFamily="34" charset="0"/>
              </a:endParaRPr>
            </a:p>
          </p:txBody>
        </p:sp>
        <p:cxnSp>
          <p:nvCxnSpPr>
            <p:cNvPr id="9" name="Straight Arrow Connector 8"/>
            <p:cNvCxnSpPr>
              <a:endCxn id="7" idx="2"/>
            </p:cNvCxnSpPr>
            <p:nvPr/>
          </p:nvCxnSpPr>
          <p:spPr>
            <a:xfrm flipH="1" flipV="1">
              <a:off x="-185420" y="2393045"/>
              <a:ext cx="2496033" cy="60295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4294492" y="4030641"/>
            <a:ext cx="866064" cy="766511"/>
            <a:chOff x="2366025" y="4463256"/>
            <a:chExt cx="1046829" cy="1917960"/>
          </a:xfrm>
          <a:effectLst>
            <a:outerShdw blurRad="76200" dist="38100" dir="2700000" sx="102000" sy="102000" algn="tl" rotWithShape="0">
              <a:prstClr val="black">
                <a:alpha val="40000"/>
              </a:prstClr>
            </a:outerShdw>
          </a:effectLst>
        </p:grpSpPr>
        <p:sp>
          <p:nvSpPr>
            <p:cNvPr id="11" name="Rounded Rectangle 10"/>
            <p:cNvSpPr/>
            <p:nvPr/>
          </p:nvSpPr>
          <p:spPr>
            <a:xfrm>
              <a:off x="2366025" y="4463256"/>
              <a:ext cx="1046829" cy="841448"/>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2000" dirty="0" smtClean="0">
                  <a:latin typeface="Calibri" panose="020F0502020204030204" pitchFamily="34" charset="0"/>
                </a:rPr>
                <a:t>Speed</a:t>
              </a:r>
              <a:endParaRPr lang="en-US" sz="2000" dirty="0">
                <a:latin typeface="Calibri" panose="020F0502020204030204" pitchFamily="34" charset="0"/>
              </a:endParaRPr>
            </a:p>
          </p:txBody>
        </p:sp>
        <p:cxnSp>
          <p:nvCxnSpPr>
            <p:cNvPr id="12" name="Straight Arrow Connector 11"/>
            <p:cNvCxnSpPr>
              <a:stCxn id="16" idx="0"/>
              <a:endCxn id="11" idx="2"/>
            </p:cNvCxnSpPr>
            <p:nvPr/>
          </p:nvCxnSpPr>
          <p:spPr>
            <a:xfrm flipV="1">
              <a:off x="2889440" y="5304704"/>
              <a:ext cx="0" cy="107651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76186" y="4025280"/>
            <a:ext cx="1906927" cy="1101312"/>
            <a:chOff x="2152139" y="4677152"/>
            <a:chExt cx="2304941" cy="2755697"/>
          </a:xfrm>
          <a:effectLst>
            <a:outerShdw blurRad="76200" dist="38100" dir="2700000" sx="102000" sy="102000" algn="tl" rotWithShape="0">
              <a:prstClr val="black">
                <a:alpha val="40000"/>
              </a:prstClr>
            </a:outerShdw>
          </a:effectLst>
        </p:grpSpPr>
        <p:sp>
          <p:nvSpPr>
            <p:cNvPr id="14" name="Rounded Rectangle 13"/>
            <p:cNvSpPr/>
            <p:nvPr/>
          </p:nvSpPr>
          <p:spPr>
            <a:xfrm>
              <a:off x="2634109" y="4677152"/>
              <a:ext cx="1822971" cy="1553973"/>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2000" dirty="0" smtClean="0">
                  <a:latin typeface="Calibri" panose="020F0502020204030204" pitchFamily="34" charset="0"/>
                </a:rPr>
                <a:t>Need for written word</a:t>
              </a:r>
              <a:endParaRPr lang="en-US" sz="2000" dirty="0">
                <a:latin typeface="Calibri" panose="020F0502020204030204" pitchFamily="34" charset="0"/>
              </a:endParaRPr>
            </a:p>
          </p:txBody>
        </p:sp>
        <p:cxnSp>
          <p:nvCxnSpPr>
            <p:cNvPr id="15" name="Straight Arrow Connector 14"/>
            <p:cNvCxnSpPr>
              <a:stCxn id="16" idx="3"/>
              <a:endCxn id="14" idx="2"/>
            </p:cNvCxnSpPr>
            <p:nvPr/>
          </p:nvCxnSpPr>
          <p:spPr>
            <a:xfrm flipV="1">
              <a:off x="2152139" y="6231125"/>
              <a:ext cx="1393456" cy="120172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5" name="Rounded Rectangle 24"/>
          <p:cNvSpPr/>
          <p:nvPr/>
        </p:nvSpPr>
        <p:spPr>
          <a:xfrm>
            <a:off x="6808233" y="5733256"/>
            <a:ext cx="1508183" cy="621044"/>
          </a:xfrm>
          <a:prstGeom prst="roundRect">
            <a:avLst/>
          </a:prstGeom>
          <a:solidFill>
            <a:schemeClr val="accent5">
              <a:lumMod val="75000"/>
            </a:schemeClr>
          </a:solidFill>
          <a:effectLst>
            <a:outerShdw blurRad="76200" dist="38100" dir="2700000" sx="102000" sy="102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2000" dirty="0" smtClean="0">
                <a:latin typeface="Calibri" panose="020F0502020204030204" pitchFamily="34" charset="0"/>
              </a:rPr>
              <a:t>Leadership style</a:t>
            </a:r>
            <a:endParaRPr lang="en-US" sz="2000" dirty="0">
              <a:latin typeface="Calibri" panose="020F0502020204030204" pitchFamily="34" charset="0"/>
            </a:endParaRPr>
          </a:p>
        </p:txBody>
      </p:sp>
      <p:cxnSp>
        <p:nvCxnSpPr>
          <p:cNvPr id="29" name="Straight Arrow Connector 28"/>
          <p:cNvCxnSpPr>
            <a:stCxn id="16" idx="3"/>
            <a:endCxn id="25" idx="0"/>
          </p:cNvCxnSpPr>
          <p:nvPr/>
        </p:nvCxnSpPr>
        <p:spPr>
          <a:xfrm>
            <a:off x="6376186" y="5126592"/>
            <a:ext cx="1186139" cy="606664"/>
          </a:xfrm>
          <a:prstGeom prst="straightConnector1">
            <a:avLst/>
          </a:prstGeom>
          <a:ln w="38100">
            <a:solidFill>
              <a:schemeClr val="tx1"/>
            </a:solidFill>
            <a:tailEnd type="triangle"/>
          </a:ln>
          <a:effectLst>
            <a:outerShdw blurRad="76200" dist="38100" dir="2700000" sx="102000" sy="102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16" idx="2"/>
            <a:endCxn id="35" idx="0"/>
          </p:cNvCxnSpPr>
          <p:nvPr/>
        </p:nvCxnSpPr>
        <p:spPr>
          <a:xfrm>
            <a:off x="4727524" y="5456031"/>
            <a:ext cx="7675" cy="364288"/>
          </a:xfrm>
          <a:prstGeom prst="straightConnector1">
            <a:avLst/>
          </a:prstGeom>
          <a:ln w="38100">
            <a:solidFill>
              <a:schemeClr val="tx1"/>
            </a:solidFill>
            <a:tailEnd type="triangle"/>
          </a:ln>
          <a:effectLst>
            <a:outerShdw blurRad="76200" dist="38100" dir="2700000" sx="102000" sy="102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a:xfrm>
            <a:off x="3495866" y="5820319"/>
            <a:ext cx="2478666" cy="677997"/>
          </a:xfrm>
          <a:prstGeom prst="roundRect">
            <a:avLst/>
          </a:prstGeom>
          <a:solidFill>
            <a:schemeClr val="accent5">
              <a:lumMod val="75000"/>
            </a:schemeClr>
          </a:solidFill>
          <a:effectLst>
            <a:outerShdw blurRad="76200" dist="38100" dir="2700000" sx="102000" sy="102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2000" dirty="0" smtClean="0">
                <a:latin typeface="Calibri" panose="020F0502020204030204" pitchFamily="34" charset="0"/>
              </a:rPr>
              <a:t>The receiver (e.g. one person to many)</a:t>
            </a:r>
            <a:endParaRPr lang="en-US" sz="2000" dirty="0">
              <a:latin typeface="Calibri" panose="020F0502020204030204" pitchFamily="34" charset="0"/>
            </a:endParaRPr>
          </a:p>
        </p:txBody>
      </p:sp>
      <p:sp>
        <p:nvSpPr>
          <p:cNvPr id="38" name="Rounded Rectangle 37"/>
          <p:cNvSpPr/>
          <p:nvPr/>
        </p:nvSpPr>
        <p:spPr>
          <a:xfrm>
            <a:off x="724382" y="5877272"/>
            <a:ext cx="2208176" cy="357234"/>
          </a:xfrm>
          <a:prstGeom prst="roundRect">
            <a:avLst/>
          </a:prstGeom>
          <a:solidFill>
            <a:schemeClr val="accent5">
              <a:lumMod val="75000"/>
            </a:schemeClr>
          </a:solidFill>
          <a:effectLst>
            <a:outerShdw blurRad="76200" dist="38100" dir="2700000" sx="102000" sy="102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2000" dirty="0" smtClean="0">
                <a:latin typeface="Calibri" panose="020F0502020204030204" pitchFamily="34" charset="0"/>
              </a:rPr>
              <a:t>Need for feedback</a:t>
            </a:r>
            <a:endParaRPr lang="en-US" sz="2000" dirty="0">
              <a:latin typeface="Calibri" panose="020F0502020204030204" pitchFamily="34" charset="0"/>
            </a:endParaRPr>
          </a:p>
        </p:txBody>
      </p:sp>
      <p:sp>
        <p:nvSpPr>
          <p:cNvPr id="39" name="Rounded Rectangle 38"/>
          <p:cNvSpPr/>
          <p:nvPr/>
        </p:nvSpPr>
        <p:spPr>
          <a:xfrm>
            <a:off x="543537" y="4797152"/>
            <a:ext cx="1873128" cy="658934"/>
          </a:xfrm>
          <a:prstGeom prst="roundRect">
            <a:avLst/>
          </a:prstGeom>
          <a:solidFill>
            <a:schemeClr val="accent5">
              <a:lumMod val="75000"/>
            </a:schemeClr>
          </a:solidFill>
          <a:effectLst>
            <a:outerShdw blurRad="76200" dist="38100" dir="2700000" sx="102000" sy="102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0" bIns="0" rtlCol="0" anchor="ctr"/>
          <a:lstStyle/>
          <a:p>
            <a:pPr algn="ctr"/>
            <a:r>
              <a:rPr lang="en-US" sz="2000" dirty="0" smtClean="0">
                <a:latin typeface="Calibri" panose="020F0502020204030204" pitchFamily="34" charset="0"/>
              </a:rPr>
              <a:t>How detailed the message is</a:t>
            </a:r>
            <a:endParaRPr lang="en-US" sz="2000" dirty="0">
              <a:latin typeface="Calibri" panose="020F0502020204030204" pitchFamily="34" charset="0"/>
            </a:endParaRPr>
          </a:p>
        </p:txBody>
      </p:sp>
      <p:cxnSp>
        <p:nvCxnSpPr>
          <p:cNvPr id="40" name="Straight Arrow Connector 39"/>
          <p:cNvCxnSpPr>
            <a:stCxn id="16" idx="1"/>
            <a:endCxn id="39" idx="3"/>
          </p:cNvCxnSpPr>
          <p:nvPr/>
        </p:nvCxnSpPr>
        <p:spPr>
          <a:xfrm flipH="1">
            <a:off x="2416665" y="5126592"/>
            <a:ext cx="662197" cy="27"/>
          </a:xfrm>
          <a:prstGeom prst="straightConnector1">
            <a:avLst/>
          </a:prstGeom>
          <a:ln w="38100">
            <a:solidFill>
              <a:schemeClr val="tx1"/>
            </a:solidFill>
            <a:tailEnd type="triangle"/>
          </a:ln>
          <a:effectLst>
            <a:outerShdw blurRad="76200" dist="38100" dir="2700000" sx="102000" sy="102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endCxn id="38" idx="0"/>
          </p:cNvCxnSpPr>
          <p:nvPr/>
        </p:nvCxnSpPr>
        <p:spPr>
          <a:xfrm flipH="1">
            <a:off x="1828470" y="5301208"/>
            <a:ext cx="1421896" cy="576064"/>
          </a:xfrm>
          <a:prstGeom prst="straightConnector1">
            <a:avLst/>
          </a:prstGeom>
          <a:ln w="38100">
            <a:solidFill>
              <a:schemeClr val="tx1"/>
            </a:solidFill>
            <a:tailEnd type="triangle"/>
          </a:ln>
          <a:effectLst>
            <a:outerShdw blurRad="76200" dist="38100" dir="2700000" sx="102000" sy="102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3078862" y="4797152"/>
            <a:ext cx="3297324" cy="658879"/>
          </a:xfrm>
          <a:prstGeom prst="roundRect">
            <a:avLst/>
          </a:prstGeom>
          <a:solidFill>
            <a:srgbClr val="00B050"/>
          </a:solidFill>
          <a:ln>
            <a:headEnd type="triangle" w="med" len="med"/>
            <a:tailEnd type="triangle"/>
          </a:ln>
          <a:effectLst>
            <a:outerShdw blurRad="76200" dist="38100" dir="2700000" sx="102000" sy="102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CHOOSING COMMUNICATION METHODS</a:t>
            </a:r>
            <a:endParaRPr lang="en-US" sz="1600" b="1" dirty="0">
              <a:latin typeface="Calibri" panose="020F0502020204030204" pitchFamily="34" charset="0"/>
            </a:endParaRPr>
          </a:p>
        </p:txBody>
      </p:sp>
    </p:spTree>
    <p:extLst>
      <p:ext uri="{BB962C8B-B14F-4D97-AF65-F5344CB8AC3E}">
        <p14:creationId xmlns:p14="http://schemas.microsoft.com/office/powerpoint/2010/main" val="1634595215"/>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300192" y="692696"/>
            <a:ext cx="864096" cy="35719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119</a:t>
            </a:r>
            <a:endParaRPr lang="en-GB" sz="24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800" dirty="0" smtClean="0">
                <a:latin typeface="Arial" panose="020B0604020202020204" pitchFamily="34" charset="0"/>
                <a:cs typeface="Arial" panose="020B0604020202020204" pitchFamily="34" charset="0"/>
              </a:rPr>
              <a:t>2.4.1b – Verbal </a:t>
            </a:r>
            <a:r>
              <a:rPr lang="en-US" sz="2800" dirty="0" smtClean="0">
                <a:latin typeface="Arial" panose="020B0604020202020204" pitchFamily="34" charset="0"/>
                <a:cs typeface="Arial" panose="020B0604020202020204" pitchFamily="34" charset="0"/>
              </a:rPr>
              <a:t>Communication Methods</a:t>
            </a:r>
            <a:endParaRPr lang="en-GB" sz="2800" b="1" dirty="0" smtClean="0">
              <a:latin typeface="Arial" panose="020B0604020202020204" pitchFamily="34" charset="0"/>
              <a:cs typeface="Arial" panose="020B0604020202020204" pitchFamily="34" charset="0"/>
            </a:endParaRPr>
          </a:p>
        </p:txBody>
      </p:sp>
      <p:sp>
        <p:nvSpPr>
          <p:cNvPr id="8" name="Rectangle 7"/>
          <p:cNvSpPr/>
          <p:nvPr/>
        </p:nvSpPr>
        <p:spPr>
          <a:xfrm>
            <a:off x="283318" y="1148546"/>
            <a:ext cx="8465146" cy="5586145"/>
          </a:xfrm>
          <a:prstGeom prst="rect">
            <a:avLst/>
          </a:prstGeom>
        </p:spPr>
        <p:txBody>
          <a:bodyPr wrap="square">
            <a:spAutoFit/>
          </a:bodyPr>
          <a:lstStyle/>
          <a:p>
            <a:pPr marL="298450" indent="-285750">
              <a:buClr>
                <a:srgbClr val="00B050"/>
              </a:buClr>
              <a:buFont typeface="Wingdings 3" panose="05040102010807070707" pitchFamily="18" charset="2"/>
              <a:buChar char=""/>
            </a:pPr>
            <a:r>
              <a:rPr lang="en-US" sz="1700" dirty="0" smtClean="0">
                <a:latin typeface="Arial" panose="020B0604020202020204" pitchFamily="34" charset="0"/>
                <a:cs typeface="Arial" panose="020B0604020202020204" pitchFamily="34" charset="0"/>
              </a:rPr>
              <a:t>Verbal, or oral, communication methods include:</a:t>
            </a:r>
          </a:p>
          <a:p>
            <a:pPr marL="519113" indent="-285750">
              <a:buClr>
                <a:srgbClr val="00B050"/>
              </a:buClr>
              <a:buFont typeface="Arial" panose="020B0604020202020204" pitchFamily="34" charset="0"/>
              <a:buChar char="•"/>
            </a:pPr>
            <a:r>
              <a:rPr lang="en-US" sz="1700" i="1" dirty="0" smtClean="0">
                <a:latin typeface="Arial" panose="020B0604020202020204" pitchFamily="34" charset="0"/>
                <a:cs typeface="Arial" panose="020B0604020202020204" pitchFamily="34" charset="0"/>
              </a:rPr>
              <a:t>One-to-one talks </a:t>
            </a:r>
            <a:r>
              <a:rPr lang="en-US" sz="1700" dirty="0" smtClean="0">
                <a:latin typeface="Arial" panose="020B0604020202020204" pitchFamily="34" charset="0"/>
                <a:cs typeface="Arial" panose="020B0604020202020204" pitchFamily="34" charset="0"/>
              </a:rPr>
              <a:t>/ meetings between the sender and the receiver</a:t>
            </a:r>
          </a:p>
          <a:p>
            <a:pPr marL="519113" indent="-285750">
              <a:buClr>
                <a:srgbClr val="00B050"/>
              </a:buClr>
              <a:buFont typeface="Arial" panose="020B0604020202020204" pitchFamily="34" charset="0"/>
              <a:buChar char="•"/>
            </a:pPr>
            <a:r>
              <a:rPr lang="en-US" sz="1700" i="1" dirty="0" smtClean="0">
                <a:latin typeface="Arial" panose="020B0604020202020204" pitchFamily="34" charset="0"/>
                <a:cs typeface="Arial" panose="020B0604020202020204" pitchFamily="34" charset="0"/>
              </a:rPr>
              <a:t>Telephone conversations</a:t>
            </a:r>
          </a:p>
          <a:p>
            <a:pPr marL="519113" indent="-285750">
              <a:buClr>
                <a:srgbClr val="00B050"/>
              </a:buClr>
              <a:buFont typeface="Arial" panose="020B0604020202020204" pitchFamily="34" charset="0"/>
              <a:buChar char="•"/>
            </a:pPr>
            <a:r>
              <a:rPr lang="en-US" sz="1700" i="1" dirty="0" smtClean="0">
                <a:latin typeface="Arial" panose="020B0604020202020204" pitchFamily="34" charset="0"/>
                <a:cs typeface="Arial" panose="020B0604020202020204" pitchFamily="34" charset="0"/>
              </a:rPr>
              <a:t>Video-conferencing</a:t>
            </a:r>
            <a:r>
              <a:rPr lang="en-US" sz="1700" dirty="0" smtClean="0">
                <a:latin typeface="Arial" panose="020B0604020202020204" pitchFamily="34" charset="0"/>
                <a:cs typeface="Arial" panose="020B0604020202020204" pitchFamily="34" charset="0"/>
              </a:rPr>
              <a:t>, where groups of people in different locations are able to see and hear each other through a video/Internet link.</a:t>
            </a:r>
          </a:p>
          <a:p>
            <a:pPr marL="519113" indent="-285750">
              <a:buClr>
                <a:srgbClr val="00B050"/>
              </a:buClr>
              <a:buFont typeface="Arial" panose="020B0604020202020204" pitchFamily="34" charset="0"/>
              <a:buChar char="•"/>
            </a:pPr>
            <a:r>
              <a:rPr lang="en-US" sz="1700" i="1" dirty="0" smtClean="0">
                <a:latin typeface="Arial" panose="020B0604020202020204" pitchFamily="34" charset="0"/>
                <a:cs typeface="Arial" panose="020B0604020202020204" pitchFamily="34" charset="0"/>
              </a:rPr>
              <a:t>Meetings and team briefings</a:t>
            </a:r>
            <a:r>
              <a:rPr lang="en-US" sz="1700" dirty="0" smtClean="0">
                <a:latin typeface="Arial" panose="020B0604020202020204" pitchFamily="34" charset="0"/>
                <a:cs typeface="Arial" panose="020B0604020202020204" pitchFamily="34" charset="0"/>
              </a:rPr>
              <a:t>, which could involve few or many people.</a:t>
            </a:r>
          </a:p>
          <a:p>
            <a:pPr marL="298450" indent="-285750">
              <a:buClr>
                <a:srgbClr val="00B050"/>
              </a:buClr>
              <a:buFont typeface="Wingdings 3" panose="05040102010807070707" pitchFamily="18" charset="2"/>
              <a:buChar char=""/>
            </a:pPr>
            <a:r>
              <a:rPr lang="en-US" sz="1700" b="1" dirty="0" smtClean="0">
                <a:latin typeface="Arial" panose="020B0604020202020204" pitchFamily="34" charset="0"/>
                <a:cs typeface="Arial" panose="020B0604020202020204" pitchFamily="34" charset="0"/>
              </a:rPr>
              <a:t>Advantages of verbal communication</a:t>
            </a:r>
          </a:p>
          <a:p>
            <a:pPr marL="519113" indent="-285750">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Information can be given out quickly. When this happens at big meetings, it is an efficient way of communicating with a large number of people.</a:t>
            </a:r>
          </a:p>
          <a:p>
            <a:pPr marL="519113" indent="-285750">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There is opportunity for immediate feedback and two-way communication.</a:t>
            </a:r>
          </a:p>
          <a:p>
            <a:pPr marL="519113" indent="-285750">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The message is often reinforced by seeing the speaker. The body language of the speaker, how they stand and their facial expressions, can help to put the message across effectively. This, of course, does not apply to telephone conversations.</a:t>
            </a:r>
          </a:p>
          <a:p>
            <a:pPr marL="298450" indent="-285750">
              <a:buClr>
                <a:srgbClr val="00B050"/>
              </a:buClr>
              <a:buFont typeface="Wingdings 3" panose="05040102010807070707" pitchFamily="18" charset="2"/>
              <a:buChar char=""/>
            </a:pPr>
            <a:r>
              <a:rPr lang="en-US" sz="1700" b="1" dirty="0" smtClean="0">
                <a:latin typeface="Arial" panose="020B0604020202020204" pitchFamily="34" charset="0"/>
                <a:cs typeface="Arial" panose="020B0604020202020204" pitchFamily="34" charset="0"/>
              </a:rPr>
              <a:t>Disadvantages </a:t>
            </a:r>
            <a:r>
              <a:rPr lang="en-US" sz="1700" b="1" dirty="0">
                <a:latin typeface="Arial" panose="020B0604020202020204" pitchFamily="34" charset="0"/>
                <a:cs typeface="Arial" panose="020B0604020202020204" pitchFamily="34" charset="0"/>
              </a:rPr>
              <a:t>of verbal communication</a:t>
            </a:r>
          </a:p>
          <a:p>
            <a:pPr marL="519113" indent="-285750">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In a big meeting, there is no way of telling whether everybody is listening or has understood the message</a:t>
            </a:r>
          </a:p>
          <a:p>
            <a:pPr marL="519113" indent="-285750">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It can take longer to use verbal methods when feedback occurs than to use a written form of communication.</a:t>
            </a:r>
          </a:p>
          <a:p>
            <a:pPr marL="519113" indent="-285750">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When an accurate and permanent record of the message is needed, such as a warning to a worker, o verbal method is inappropriate.</a:t>
            </a:r>
          </a:p>
        </p:txBody>
      </p:sp>
    </p:spTree>
    <p:extLst>
      <p:ext uri="{BB962C8B-B14F-4D97-AF65-F5344CB8AC3E}">
        <p14:creationId xmlns:p14="http://schemas.microsoft.com/office/powerpoint/2010/main" val="1515963144"/>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300192" y="692696"/>
            <a:ext cx="864096" cy="35719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119</a:t>
            </a:r>
            <a:endParaRPr lang="en-GB" sz="24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800" dirty="0" smtClean="0">
                <a:latin typeface="Arial" panose="020B0604020202020204" pitchFamily="34" charset="0"/>
                <a:cs typeface="Arial" panose="020B0604020202020204" pitchFamily="34" charset="0"/>
              </a:rPr>
              <a:t>2.4.1b – Written </a:t>
            </a:r>
            <a:r>
              <a:rPr lang="en-US" sz="2800" dirty="0" smtClean="0">
                <a:latin typeface="Arial" panose="020B0604020202020204" pitchFamily="34" charset="0"/>
                <a:cs typeface="Arial" panose="020B0604020202020204" pitchFamily="34" charset="0"/>
              </a:rPr>
              <a:t>Communication Methods</a:t>
            </a:r>
            <a:endParaRPr lang="en-GB" sz="2800" b="1" dirty="0" smtClean="0">
              <a:latin typeface="Arial" panose="020B0604020202020204" pitchFamily="34" charset="0"/>
              <a:cs typeface="Arial" panose="020B0604020202020204" pitchFamily="34" charset="0"/>
            </a:endParaRPr>
          </a:p>
        </p:txBody>
      </p:sp>
      <p:sp>
        <p:nvSpPr>
          <p:cNvPr id="8" name="Rectangle 7"/>
          <p:cNvSpPr/>
          <p:nvPr/>
        </p:nvSpPr>
        <p:spPr>
          <a:xfrm>
            <a:off x="283318" y="1148546"/>
            <a:ext cx="6016874" cy="5267596"/>
          </a:xfrm>
          <a:prstGeom prst="rect">
            <a:avLst/>
          </a:prstGeom>
        </p:spPr>
        <p:txBody>
          <a:bodyPr wrap="square">
            <a:spAutoFit/>
          </a:bodyPr>
          <a:lstStyle/>
          <a:p>
            <a:pPr marL="298450" indent="-285750">
              <a:buClr>
                <a:srgbClr val="00B050"/>
              </a:buClr>
              <a:buFont typeface="Wingdings 3" panose="05040102010807070707" pitchFamily="18" charset="2"/>
              <a:buChar char=""/>
            </a:pPr>
            <a:r>
              <a:rPr lang="en-US" sz="1770" b="1" dirty="0" smtClean="0">
                <a:latin typeface="Arial" panose="020B0604020202020204" pitchFamily="34" charset="0"/>
                <a:cs typeface="Arial" panose="020B0604020202020204" pitchFamily="34" charset="0"/>
              </a:rPr>
              <a:t>Written communication methods including those using Information technology</a:t>
            </a:r>
          </a:p>
          <a:p>
            <a:pPr marL="298450" indent="-285750">
              <a:buClr>
                <a:srgbClr val="00B050"/>
              </a:buClr>
              <a:buFont typeface="Wingdings 3" panose="05040102010807070707" pitchFamily="18" charset="2"/>
              <a:buChar char=""/>
            </a:pPr>
            <a:r>
              <a:rPr lang="en-US" sz="1770" dirty="0" smtClean="0">
                <a:latin typeface="Arial" panose="020B0604020202020204" pitchFamily="34" charset="0"/>
                <a:cs typeface="Arial" panose="020B0604020202020204" pitchFamily="34" charset="0"/>
              </a:rPr>
              <a:t>Written communication methods include:</a:t>
            </a:r>
          </a:p>
          <a:p>
            <a:pPr marL="457200" indent="-223838">
              <a:buClr>
                <a:srgbClr val="00B050"/>
              </a:buClr>
              <a:buFont typeface="Arial" panose="020B0604020202020204" pitchFamily="34" charset="0"/>
              <a:buChar char="•"/>
            </a:pPr>
            <a:r>
              <a:rPr lang="en-US" sz="1770" b="1" i="1" dirty="0" smtClean="0">
                <a:solidFill>
                  <a:srgbClr val="FF0000"/>
                </a:solidFill>
                <a:latin typeface="Arial" panose="020B0604020202020204" pitchFamily="34" charset="0"/>
                <a:cs typeface="Arial" panose="020B0604020202020204" pitchFamily="34" charset="0"/>
              </a:rPr>
              <a:t>Business letters </a:t>
            </a:r>
            <a:r>
              <a:rPr lang="en-US" sz="1770" i="1" dirty="0" smtClean="0">
                <a:latin typeface="Arial" panose="020B0604020202020204" pitchFamily="34" charset="0"/>
                <a:cs typeface="Arial" panose="020B0604020202020204" pitchFamily="34" charset="0"/>
              </a:rPr>
              <a:t>– </a:t>
            </a:r>
            <a:r>
              <a:rPr lang="en-US" sz="1770" dirty="0" smtClean="0">
                <a:latin typeface="Arial" panose="020B0604020202020204" pitchFamily="34" charset="0"/>
                <a:cs typeface="Arial" panose="020B0604020202020204" pitchFamily="34" charset="0"/>
              </a:rPr>
              <a:t>used for either internal or external communication, they should follow a set structure.</a:t>
            </a:r>
          </a:p>
          <a:p>
            <a:pPr marL="457200" indent="-223838">
              <a:buClr>
                <a:srgbClr val="00B050"/>
              </a:buClr>
              <a:buFont typeface="Arial" panose="020B0604020202020204" pitchFamily="34" charset="0"/>
              <a:buChar char="•"/>
            </a:pPr>
            <a:r>
              <a:rPr lang="en-US" sz="1770" i="1" dirty="0" smtClean="0">
                <a:latin typeface="Arial" panose="020B0604020202020204" pitchFamily="34" charset="0"/>
                <a:cs typeface="Arial" panose="020B0604020202020204" pitchFamily="34" charset="0"/>
              </a:rPr>
              <a:t>Memos </a:t>
            </a:r>
            <a:r>
              <a:rPr lang="en-US" sz="1770" dirty="0" smtClean="0">
                <a:latin typeface="Arial" panose="020B0604020202020204" pitchFamily="34" charset="0"/>
                <a:cs typeface="Arial" panose="020B0604020202020204" pitchFamily="34" charset="0"/>
              </a:rPr>
              <a:t>(an abbreviation or memorandum) – a written message used for only internally. Many businesses use computers to send these through the internal email system. An example of a memo sent by email is shown to the right.</a:t>
            </a:r>
          </a:p>
          <a:p>
            <a:pPr marL="457200" indent="-223838">
              <a:buClr>
                <a:srgbClr val="00B050"/>
              </a:buClr>
              <a:buFont typeface="Arial" panose="020B0604020202020204" pitchFamily="34" charset="0"/>
              <a:buChar char="•"/>
            </a:pPr>
            <a:r>
              <a:rPr lang="en-US" sz="1770" b="1" i="1" dirty="0" smtClean="0">
                <a:solidFill>
                  <a:srgbClr val="FF0000"/>
                </a:solidFill>
                <a:latin typeface="Arial" panose="020B0604020202020204" pitchFamily="34" charset="0"/>
                <a:cs typeface="Arial" panose="020B0604020202020204" pitchFamily="34" charset="0"/>
              </a:rPr>
              <a:t>Reports</a:t>
            </a:r>
            <a:r>
              <a:rPr lang="en-US" sz="1770" dirty="0" smtClean="0">
                <a:solidFill>
                  <a:srgbClr val="FF0000"/>
                </a:solidFill>
                <a:latin typeface="Arial" panose="020B0604020202020204" pitchFamily="34" charset="0"/>
                <a:cs typeface="Arial" panose="020B0604020202020204" pitchFamily="34" charset="0"/>
              </a:rPr>
              <a:t> </a:t>
            </a:r>
            <a:r>
              <a:rPr lang="en-US" sz="1770" dirty="0" smtClean="0">
                <a:latin typeface="Arial" panose="020B0604020202020204" pitchFamily="34" charset="0"/>
                <a:cs typeface="Arial" panose="020B0604020202020204" pitchFamily="34" charset="0"/>
              </a:rPr>
              <a:t>– detailed documents about a particular issue or problem. These are often produced by experts working in the business. They can be sent to managers to read before a meeting to discuss the issue. Very often these reports are so detailed that they could not be understood by all employees.</a:t>
            </a:r>
          </a:p>
          <a:p>
            <a:pPr marL="457200" indent="-223838">
              <a:buClr>
                <a:srgbClr val="00B050"/>
              </a:buClr>
              <a:buFont typeface="Arial" panose="020B0604020202020204" pitchFamily="34" charset="0"/>
              <a:buChar char="•"/>
            </a:pPr>
            <a:r>
              <a:rPr lang="en-US" sz="1770" b="1" i="1" dirty="0" smtClean="0">
                <a:solidFill>
                  <a:srgbClr val="FF0000"/>
                </a:solidFill>
                <a:latin typeface="Arial" panose="020B0604020202020204" pitchFamily="34" charset="0"/>
                <a:cs typeface="Arial" panose="020B0604020202020204" pitchFamily="34" charset="0"/>
              </a:rPr>
              <a:t>Notices pinned on boards </a:t>
            </a:r>
            <a:r>
              <a:rPr lang="en-US" sz="1770" i="1" dirty="0" smtClean="0">
                <a:latin typeface="Arial" panose="020B0604020202020204" pitchFamily="34" charset="0"/>
                <a:cs typeface="Arial" panose="020B0604020202020204" pitchFamily="34" charset="0"/>
              </a:rPr>
              <a:t>– </a:t>
            </a:r>
            <a:r>
              <a:rPr lang="en-US" sz="1770" dirty="0" smtClean="0">
                <a:latin typeface="Arial" panose="020B0604020202020204" pitchFamily="34" charset="0"/>
                <a:cs typeface="Arial" panose="020B0604020202020204" pitchFamily="34" charset="0"/>
              </a:rPr>
              <a:t>These are used to display information which is open to everyone. However, there is no certainty that they are read. </a:t>
            </a:r>
            <a:endParaRPr lang="en-US" sz="1770" i="1" dirty="0" smtClean="0">
              <a:latin typeface="Arial" panose="020B0604020202020204" pitchFamily="34" charset="0"/>
              <a:cs typeface="Arial" panose="020B0604020202020204" pitchFamily="34" charset="0"/>
            </a:endParaRPr>
          </a:p>
        </p:txBody>
      </p:sp>
      <p:pic>
        <p:nvPicPr>
          <p:cNvPr id="13314" name="Picture 2" descr="http://www.savvy-business-correspondence.com/image-files/announcementmemo.jpg"/>
          <p:cNvPicPr>
            <a:picLocks noChangeAspect="1" noChangeArrowheads="1"/>
          </p:cNvPicPr>
          <p:nvPr/>
        </p:nvPicPr>
        <p:blipFill rotWithShape="1">
          <a:blip r:embed="rId3">
            <a:extLst>
              <a:ext uri="{28A0092B-C50C-407E-A947-70E740481C1C}">
                <a14:useLocalDpi xmlns:a14="http://schemas.microsoft.com/office/drawing/2010/main" val="0"/>
              </a:ext>
            </a:extLst>
          </a:blip>
          <a:srcRect l="5475" t="13368" r="6912" b="42400"/>
          <a:stretch/>
        </p:blipFill>
        <p:spPr bwMode="auto">
          <a:xfrm>
            <a:off x="6440178" y="1157820"/>
            <a:ext cx="2308286" cy="1553814"/>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http://www.cisco.com/web/about/ac49/ac20/images/annualreport/ar2006/online/images/financial_review/Table_05_05_01.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3533" y="2852936"/>
            <a:ext cx="2335553" cy="2071854"/>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Arrow Connector 2"/>
          <p:cNvCxnSpPr/>
          <p:nvPr/>
        </p:nvCxnSpPr>
        <p:spPr>
          <a:xfrm flipV="1">
            <a:off x="5580112" y="4005064"/>
            <a:ext cx="936104" cy="216024"/>
          </a:xfrm>
          <a:prstGeom prst="straightConnector1">
            <a:avLst/>
          </a:prstGeom>
          <a:ln w="57150">
            <a:solidFill>
              <a:srgbClr val="F53939"/>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5395578" y="2492896"/>
            <a:ext cx="936104" cy="216024"/>
          </a:xfrm>
          <a:prstGeom prst="straightConnector1">
            <a:avLst/>
          </a:prstGeom>
          <a:ln w="57150">
            <a:solidFill>
              <a:srgbClr val="F53939"/>
            </a:solidFill>
            <a:tailEnd type="triangle"/>
          </a:ln>
        </p:spPr>
        <p:style>
          <a:lnRef idx="1">
            <a:schemeClr val="accent1"/>
          </a:lnRef>
          <a:fillRef idx="0">
            <a:schemeClr val="accent1"/>
          </a:fillRef>
          <a:effectRef idx="0">
            <a:schemeClr val="accent1"/>
          </a:effectRef>
          <a:fontRef idx="minor">
            <a:schemeClr val="tx1"/>
          </a:fontRef>
        </p:style>
      </p:cxnSp>
      <p:pic>
        <p:nvPicPr>
          <p:cNvPr id="13318" name="Picture 6" descr="https://s-media-cache-ak0.pinimg.com/736x/60/4c/a6/604ca6c8f3c3382f17494f8d8bf465b7.jpg"/>
          <p:cNvPicPr>
            <a:picLocks noChangeAspect="1" noChangeArrowheads="1"/>
          </p:cNvPicPr>
          <p:nvPr/>
        </p:nvPicPr>
        <p:blipFill rotWithShape="1">
          <a:blip r:embed="rId5">
            <a:extLst>
              <a:ext uri="{28A0092B-C50C-407E-A947-70E740481C1C}">
                <a14:useLocalDpi xmlns:a14="http://schemas.microsoft.com/office/drawing/2010/main" val="0"/>
              </a:ext>
            </a:extLst>
          </a:blip>
          <a:srcRect l="11640" r="14404" b="37479"/>
          <a:stretch/>
        </p:blipFill>
        <p:spPr bwMode="auto">
          <a:xfrm>
            <a:off x="6445252" y="5035649"/>
            <a:ext cx="2349520" cy="1489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9356570"/>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300192" y="692696"/>
            <a:ext cx="864096" cy="35719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120</a:t>
            </a:r>
            <a:endParaRPr lang="en-GB" sz="24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800" dirty="0" smtClean="0">
                <a:latin typeface="Arial" panose="020B0604020202020204" pitchFamily="34" charset="0"/>
                <a:cs typeface="Arial" panose="020B0604020202020204" pitchFamily="34" charset="0"/>
              </a:rPr>
              <a:t>2.4.1b – Written </a:t>
            </a:r>
            <a:r>
              <a:rPr lang="en-US" sz="2800" dirty="0" smtClean="0">
                <a:latin typeface="Arial" panose="020B0604020202020204" pitchFamily="34" charset="0"/>
                <a:cs typeface="Arial" panose="020B0604020202020204" pitchFamily="34" charset="0"/>
              </a:rPr>
              <a:t>Communication Methods</a:t>
            </a:r>
            <a:endParaRPr lang="en-GB" sz="2800" b="1" dirty="0" smtClean="0">
              <a:latin typeface="Arial" panose="020B0604020202020204" pitchFamily="34" charset="0"/>
              <a:cs typeface="Arial" panose="020B0604020202020204" pitchFamily="34" charset="0"/>
            </a:endParaRPr>
          </a:p>
        </p:txBody>
      </p:sp>
      <p:sp>
        <p:nvSpPr>
          <p:cNvPr id="8" name="Rectangle 7"/>
          <p:cNvSpPr/>
          <p:nvPr/>
        </p:nvSpPr>
        <p:spPr>
          <a:xfrm>
            <a:off x="283318" y="1148546"/>
            <a:ext cx="6016874" cy="5647700"/>
          </a:xfrm>
          <a:prstGeom prst="rect">
            <a:avLst/>
          </a:prstGeom>
        </p:spPr>
        <p:txBody>
          <a:bodyPr wrap="square">
            <a:spAutoFit/>
          </a:bodyPr>
          <a:lstStyle/>
          <a:p>
            <a:pPr marL="234950" indent="-223838">
              <a:buClr>
                <a:srgbClr val="00B050"/>
              </a:buClr>
              <a:buFont typeface="Arial" panose="020B0604020202020204" pitchFamily="34" charset="0"/>
              <a:buChar char="•"/>
            </a:pPr>
            <a:r>
              <a:rPr lang="en-US" sz="1860" b="1" i="1" dirty="0" smtClean="0">
                <a:solidFill>
                  <a:srgbClr val="FF0000"/>
                </a:solidFill>
                <a:latin typeface="Arial" panose="020B0604020202020204" pitchFamily="34" charset="0"/>
                <a:cs typeface="Arial" panose="020B0604020202020204" pitchFamily="34" charset="0"/>
              </a:rPr>
              <a:t>Faxes </a:t>
            </a:r>
            <a:r>
              <a:rPr lang="en-US" sz="1860" dirty="0" smtClean="0">
                <a:latin typeface="Arial" panose="020B0604020202020204" pitchFamily="34" charset="0"/>
                <a:cs typeface="Arial" panose="020B0604020202020204" pitchFamily="34" charset="0"/>
              </a:rPr>
              <a:t>(</a:t>
            </a:r>
            <a:r>
              <a:rPr lang="en-US" sz="1860" dirty="0" err="1" smtClean="0">
                <a:latin typeface="Arial" panose="020B0604020202020204" pitchFamily="34" charset="0"/>
                <a:cs typeface="Arial" panose="020B0604020202020204" pitchFamily="34" charset="0"/>
              </a:rPr>
              <a:t>facsimilie</a:t>
            </a:r>
            <a:r>
              <a:rPr lang="en-US" sz="1860" dirty="0" smtClean="0">
                <a:latin typeface="Arial" panose="020B0604020202020204" pitchFamily="34" charset="0"/>
                <a:cs typeface="Arial" panose="020B0604020202020204" pitchFamily="34" charset="0"/>
              </a:rPr>
              <a:t> message) –</a:t>
            </a:r>
            <a:r>
              <a:rPr lang="en-US" sz="1860" i="1" dirty="0" smtClean="0">
                <a:latin typeface="Arial" panose="020B0604020202020204" pitchFamily="34" charset="0"/>
                <a:cs typeface="Arial" panose="020B0604020202020204" pitchFamily="34" charset="0"/>
              </a:rPr>
              <a:t> </a:t>
            </a:r>
            <a:r>
              <a:rPr lang="en-US" sz="1860" dirty="0" smtClean="0">
                <a:latin typeface="Arial" panose="020B0604020202020204" pitchFamily="34" charset="0"/>
                <a:cs typeface="Arial" panose="020B0604020202020204" pitchFamily="34" charset="0"/>
              </a:rPr>
              <a:t>written messages sent to other offices by electronic means via telephone lines.</a:t>
            </a:r>
          </a:p>
          <a:p>
            <a:pPr marL="234950" indent="-223838">
              <a:buClr>
                <a:srgbClr val="00B050"/>
              </a:buClr>
              <a:buFont typeface="Arial" panose="020B0604020202020204" pitchFamily="34" charset="0"/>
              <a:buChar char="•"/>
            </a:pPr>
            <a:r>
              <a:rPr lang="en-US" sz="1860" b="1" i="1" dirty="0" smtClean="0">
                <a:solidFill>
                  <a:srgbClr val="FF0000"/>
                </a:solidFill>
                <a:latin typeface="Arial" panose="020B0604020202020204" pitchFamily="34" charset="0"/>
                <a:cs typeface="Arial" panose="020B0604020202020204" pitchFamily="34" charset="0"/>
              </a:rPr>
              <a:t>Text messages</a:t>
            </a:r>
            <a:r>
              <a:rPr lang="en-US" sz="1860" b="1" dirty="0" smtClean="0">
                <a:solidFill>
                  <a:srgbClr val="FF0000"/>
                </a:solidFill>
                <a:latin typeface="Arial" panose="020B0604020202020204" pitchFamily="34" charset="0"/>
                <a:cs typeface="Arial" panose="020B0604020202020204" pitchFamily="34" charset="0"/>
              </a:rPr>
              <a:t> </a:t>
            </a:r>
            <a:r>
              <a:rPr lang="en-US" sz="1860" dirty="0" smtClean="0">
                <a:latin typeface="Arial" panose="020B0604020202020204" pitchFamily="34" charset="0"/>
                <a:cs typeface="Arial" panose="020B0604020202020204" pitchFamily="34" charset="0"/>
              </a:rPr>
              <a:t>– today cell (mobile) phones are a major part of peoples’ lives. They allow for quick and convenient communication with others. One of the most used functions on these is not the phone, but the instant text messaging – such as when organizing a business meeting or short notice: just take out your cell phone, type in a quick ‘meet me @ 2 </a:t>
            </a:r>
            <a:r>
              <a:rPr lang="en-US" sz="1860" dirty="0" err="1" smtClean="0">
                <a:latin typeface="Arial" panose="020B0604020202020204" pitchFamily="34" charset="0"/>
                <a:cs typeface="Arial" panose="020B0604020202020204" pitchFamily="34" charset="0"/>
              </a:rPr>
              <a:t>plz</a:t>
            </a:r>
            <a:r>
              <a:rPr lang="en-US" sz="1860" dirty="0" smtClean="0">
                <a:latin typeface="Arial" panose="020B0604020202020204" pitchFamily="34" charset="0"/>
                <a:cs typeface="Arial" panose="020B0604020202020204" pitchFamily="34" charset="0"/>
              </a:rPr>
              <a:t>’ and press send. Text messaging is an easy and discrete way of communicating with others.</a:t>
            </a:r>
          </a:p>
          <a:p>
            <a:pPr marL="234950" indent="-223838">
              <a:buClr>
                <a:srgbClr val="00B050"/>
              </a:buClr>
              <a:buFont typeface="Arial" panose="020B0604020202020204" pitchFamily="34" charset="0"/>
              <a:buChar char="•"/>
            </a:pPr>
            <a:r>
              <a:rPr lang="en-US" sz="1860" dirty="0" smtClean="0">
                <a:latin typeface="Arial" panose="020B0604020202020204" pitchFamily="34" charset="0"/>
                <a:cs typeface="Arial" panose="020B0604020202020204" pitchFamily="34" charset="0"/>
              </a:rPr>
              <a:t>Text messaging allows the ‘sender’ to communicate with others in situations where a face-to-face or phone conversation is not possible or inappropriate. Also, a  record exists of the communication – until it is deleted. However, there is no way of accessing the tone of the message or the ‘mood’ of the sender and this can cause some failures in communication.</a:t>
            </a:r>
          </a:p>
        </p:txBody>
      </p:sp>
      <p:pic>
        <p:nvPicPr>
          <p:cNvPr id="17410" name="Picture 2" descr="https://www.aa.com/content/images/promos/phishing_fax.jpg"/>
          <p:cNvPicPr>
            <a:picLocks noChangeAspect="1" noChangeArrowheads="1"/>
          </p:cNvPicPr>
          <p:nvPr/>
        </p:nvPicPr>
        <p:blipFill rotWithShape="1">
          <a:blip r:embed="rId3">
            <a:extLst>
              <a:ext uri="{28A0092B-C50C-407E-A947-70E740481C1C}">
                <a14:useLocalDpi xmlns:a14="http://schemas.microsoft.com/office/drawing/2010/main" val="0"/>
              </a:ext>
            </a:extLst>
          </a:blip>
          <a:srcRect r="30206" b="9712"/>
          <a:stretch/>
        </p:blipFill>
        <p:spPr bwMode="auto">
          <a:xfrm>
            <a:off x="6404618" y="1148546"/>
            <a:ext cx="2367783" cy="3000534"/>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7412" name="Picture 4" descr="http://24.media.tumblr.com/tumblr_ma1oqvxVMv1r67wvzo1_1280.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2148"/>
          <a:stretch/>
        </p:blipFill>
        <p:spPr bwMode="auto">
          <a:xfrm>
            <a:off x="6404617" y="4293097"/>
            <a:ext cx="2358345" cy="2160240"/>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cxnSp>
        <p:nvCxnSpPr>
          <p:cNvPr id="9" name="Straight Arrow Connector 8"/>
          <p:cNvCxnSpPr/>
          <p:nvPr/>
        </p:nvCxnSpPr>
        <p:spPr>
          <a:xfrm>
            <a:off x="5832140" y="1744398"/>
            <a:ext cx="756084" cy="244442"/>
          </a:xfrm>
          <a:prstGeom prst="straightConnector1">
            <a:avLst/>
          </a:prstGeom>
          <a:ln w="57150">
            <a:solidFill>
              <a:srgbClr val="F53939"/>
            </a:solidFill>
            <a:tailEnd type="triangle"/>
          </a:ln>
          <a:effectLst>
            <a:outerShdw blurRad="127000" dist="38100" dir="2700000" sx="102000" sy="102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652120" y="5013176"/>
            <a:ext cx="936104" cy="0"/>
          </a:xfrm>
          <a:prstGeom prst="straightConnector1">
            <a:avLst/>
          </a:prstGeom>
          <a:ln w="57150">
            <a:solidFill>
              <a:srgbClr val="F53939"/>
            </a:solidFill>
            <a:tailEnd type="triangle"/>
          </a:ln>
          <a:effectLst>
            <a:outerShdw blurRad="127000" dist="38100" dir="2700000" sx="102000" sy="102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2687515"/>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300192" y="692696"/>
            <a:ext cx="864096" cy="35719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120</a:t>
            </a:r>
            <a:endParaRPr lang="en-GB" sz="24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800" dirty="0" smtClean="0">
                <a:latin typeface="Arial" panose="020B0604020202020204" pitchFamily="34" charset="0"/>
                <a:cs typeface="Arial" panose="020B0604020202020204" pitchFamily="34" charset="0"/>
              </a:rPr>
              <a:t>2.4.1b – Written </a:t>
            </a:r>
            <a:r>
              <a:rPr lang="en-US" sz="2800" dirty="0" smtClean="0">
                <a:latin typeface="Arial" panose="020B0604020202020204" pitchFamily="34" charset="0"/>
                <a:cs typeface="Arial" panose="020B0604020202020204" pitchFamily="34" charset="0"/>
              </a:rPr>
              <a:t>Communication Methods</a:t>
            </a:r>
            <a:endParaRPr lang="en-GB" sz="2800" b="1" dirty="0" smtClean="0">
              <a:latin typeface="Arial" panose="020B0604020202020204" pitchFamily="34" charset="0"/>
              <a:cs typeface="Arial" panose="020B0604020202020204" pitchFamily="34" charset="0"/>
            </a:endParaRPr>
          </a:p>
        </p:txBody>
      </p:sp>
      <p:sp>
        <p:nvSpPr>
          <p:cNvPr id="8" name="Rectangle 7"/>
          <p:cNvSpPr/>
          <p:nvPr/>
        </p:nvSpPr>
        <p:spPr>
          <a:xfrm>
            <a:off x="283318" y="1148546"/>
            <a:ext cx="5800850" cy="5401479"/>
          </a:xfrm>
          <a:prstGeom prst="rect">
            <a:avLst/>
          </a:prstGeom>
        </p:spPr>
        <p:txBody>
          <a:bodyPr wrap="square">
            <a:spAutoFit/>
          </a:bodyPr>
          <a:lstStyle/>
          <a:p>
            <a:pPr marL="234950" indent="-223838">
              <a:buClr>
                <a:srgbClr val="00B050"/>
              </a:buClr>
              <a:buFont typeface="Arial" panose="020B0604020202020204" pitchFamily="34" charset="0"/>
              <a:buChar char="•"/>
            </a:pPr>
            <a:r>
              <a:rPr lang="en-US" sz="2300" b="1" i="1" dirty="0" smtClean="0">
                <a:solidFill>
                  <a:srgbClr val="FF0000"/>
                </a:solidFill>
                <a:latin typeface="Arial" panose="020B0604020202020204" pitchFamily="34" charset="0"/>
                <a:cs typeface="Arial" panose="020B0604020202020204" pitchFamily="34" charset="0"/>
              </a:rPr>
              <a:t>Email</a:t>
            </a:r>
            <a:r>
              <a:rPr lang="en-US" sz="2300" dirty="0" smtClean="0">
                <a:latin typeface="Arial" panose="020B0604020202020204" pitchFamily="34" charset="0"/>
                <a:cs typeface="Arial" panose="020B0604020202020204" pitchFamily="34" charset="0"/>
              </a:rPr>
              <a:t>, </a:t>
            </a:r>
            <a:r>
              <a:rPr lang="en-US" sz="2300" b="1" i="1" dirty="0" smtClean="0">
                <a:solidFill>
                  <a:srgbClr val="FF0000"/>
                </a:solidFill>
                <a:latin typeface="Arial" panose="020B0604020202020204" pitchFamily="34" charset="0"/>
                <a:cs typeface="Arial" panose="020B0604020202020204" pitchFamily="34" charset="0"/>
              </a:rPr>
              <a:t>social networking sites and Tweeting</a:t>
            </a:r>
            <a:r>
              <a:rPr lang="en-US" sz="2300" dirty="0" smtClean="0">
                <a:latin typeface="Arial" panose="020B0604020202020204" pitchFamily="34" charset="0"/>
                <a:cs typeface="Arial" panose="020B0604020202020204" pitchFamily="34" charset="0"/>
              </a:rPr>
              <a:t> and other forms of electronic communication using information technology – these have revolutionized communications in recent years. Written messages can be sent between two or more people with computing facilities. Printouts of messages can be obtained if a ‘hard copy’ is required.</a:t>
            </a:r>
          </a:p>
          <a:p>
            <a:pPr marL="234950" indent="-223838">
              <a:buClr>
                <a:srgbClr val="00B050"/>
              </a:buClr>
              <a:buFont typeface="Arial" panose="020B0604020202020204" pitchFamily="34" charset="0"/>
              <a:buChar char="•"/>
            </a:pPr>
            <a:r>
              <a:rPr lang="en-US" sz="2300" dirty="0" smtClean="0">
                <a:latin typeface="Arial" panose="020B0604020202020204" pitchFamily="34" charset="0"/>
                <a:cs typeface="Arial" panose="020B0604020202020204" pitchFamily="34" charset="0"/>
              </a:rPr>
              <a:t>Intranets provide easy messaging to all workers in a business with access to a computer.</a:t>
            </a:r>
          </a:p>
          <a:p>
            <a:pPr marL="234950" indent="-223838">
              <a:buClr>
                <a:srgbClr val="00B050"/>
              </a:buClr>
              <a:buFont typeface="Arial" panose="020B0604020202020204" pitchFamily="34" charset="0"/>
              <a:buChar char="•"/>
            </a:pPr>
            <a:r>
              <a:rPr lang="en-US" sz="2300" dirty="0" smtClean="0">
                <a:latin typeface="Arial" panose="020B0604020202020204" pitchFamily="34" charset="0"/>
                <a:cs typeface="Arial" panose="020B0604020202020204" pitchFamily="34" charset="0"/>
              </a:rPr>
              <a:t>The internet allows easy and effective communication with customers and suppliers.</a:t>
            </a:r>
          </a:p>
        </p:txBody>
      </p:sp>
      <p:pic>
        <p:nvPicPr>
          <p:cNvPr id="18434" name="Picture 2" descr="http://www.jeffbullas.com/wp-content/uploads/2013/06/Top-Twitter-tweets-call-to-action-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1150141"/>
            <a:ext cx="2691995" cy="1198739"/>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Arrow Connector 8"/>
          <p:cNvCxnSpPr/>
          <p:nvPr/>
        </p:nvCxnSpPr>
        <p:spPr>
          <a:xfrm>
            <a:off x="5580112" y="1957152"/>
            <a:ext cx="1008112" cy="31688"/>
          </a:xfrm>
          <a:prstGeom prst="straightConnector1">
            <a:avLst/>
          </a:prstGeom>
          <a:ln w="57150">
            <a:solidFill>
              <a:srgbClr val="F53939"/>
            </a:solidFill>
            <a:tailEnd type="triangle"/>
          </a:ln>
          <a:effectLst>
            <a:outerShdw blurRad="127000" dist="38100" dir="2700000" sx="102000" sy="102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8436" name="Picture 4" descr="http://www.learnthenet.com/assets/images/emlhead.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7" y="2424322"/>
            <a:ext cx="2691995" cy="2185644"/>
          </a:xfrm>
          <a:prstGeom prst="rect">
            <a:avLst/>
          </a:prstGeom>
          <a:noFill/>
          <a:extLst>
            <a:ext uri="{909E8E84-426E-40DD-AFC4-6F175D3DCCD1}">
              <a14:hiddenFill xmlns:a14="http://schemas.microsoft.com/office/drawing/2010/main">
                <a:solidFill>
                  <a:srgbClr val="FFFFFF"/>
                </a:solidFill>
              </a14:hiddenFill>
            </a:ext>
          </a:extLst>
        </p:spPr>
      </p:pic>
      <p:pic>
        <p:nvPicPr>
          <p:cNvPr id="18438" name="Picture 6" descr="https://fbcdn-dragon-a.akamaihd.net/hphotos-ak-xfa1/t39.2365-6/851594_557571097654524_736649573_n.jpg"/>
          <p:cNvPicPr>
            <a:picLocks noChangeAspect="1" noChangeArrowheads="1"/>
          </p:cNvPicPr>
          <p:nvPr/>
        </p:nvPicPr>
        <p:blipFill rotWithShape="1">
          <a:blip r:embed="rId5">
            <a:extLst>
              <a:ext uri="{28A0092B-C50C-407E-A947-70E740481C1C}">
                <a14:useLocalDpi xmlns:a14="http://schemas.microsoft.com/office/drawing/2010/main" val="0"/>
              </a:ext>
            </a:extLst>
          </a:blip>
          <a:srcRect l="34315" t="14486" r="21982" b="45542"/>
          <a:stretch/>
        </p:blipFill>
        <p:spPr bwMode="auto">
          <a:xfrm>
            <a:off x="6084166" y="4777511"/>
            <a:ext cx="2691996" cy="159072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Arrow Connector 12"/>
          <p:cNvCxnSpPr/>
          <p:nvPr/>
        </p:nvCxnSpPr>
        <p:spPr>
          <a:xfrm>
            <a:off x="5364088" y="5517232"/>
            <a:ext cx="936104" cy="0"/>
          </a:xfrm>
          <a:prstGeom prst="straightConnector1">
            <a:avLst/>
          </a:prstGeom>
          <a:ln w="57150">
            <a:solidFill>
              <a:srgbClr val="F53939"/>
            </a:solidFill>
            <a:tailEnd type="triangle"/>
          </a:ln>
          <a:effectLst>
            <a:outerShdw blurRad="127000" dist="38100" dir="2700000" sx="102000" sy="102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7444062"/>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300192" y="692696"/>
            <a:ext cx="864096" cy="35719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121</a:t>
            </a:r>
            <a:endParaRPr lang="en-GB" sz="24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800" dirty="0" smtClean="0">
                <a:latin typeface="Arial" panose="020B0604020202020204" pitchFamily="34" charset="0"/>
                <a:cs typeface="Arial" panose="020B0604020202020204" pitchFamily="34" charset="0"/>
              </a:rPr>
              <a:t>2.4.1b – Written </a:t>
            </a:r>
            <a:r>
              <a:rPr lang="en-US" sz="2800" dirty="0" smtClean="0">
                <a:latin typeface="Arial" panose="020B0604020202020204" pitchFamily="34" charset="0"/>
                <a:cs typeface="Arial" panose="020B0604020202020204" pitchFamily="34" charset="0"/>
              </a:rPr>
              <a:t>Communication Methods</a:t>
            </a:r>
            <a:endParaRPr lang="en-GB" sz="2800" b="1" dirty="0" smtClean="0">
              <a:latin typeface="Arial" panose="020B0604020202020204" pitchFamily="34" charset="0"/>
              <a:cs typeface="Arial" panose="020B0604020202020204" pitchFamily="34" charset="0"/>
            </a:endParaRPr>
          </a:p>
        </p:txBody>
      </p:sp>
      <p:sp>
        <p:nvSpPr>
          <p:cNvPr id="8" name="Rectangle 7"/>
          <p:cNvSpPr/>
          <p:nvPr/>
        </p:nvSpPr>
        <p:spPr>
          <a:xfrm>
            <a:off x="283318" y="1148546"/>
            <a:ext cx="5584826" cy="5355312"/>
          </a:xfrm>
          <a:prstGeom prst="rect">
            <a:avLst/>
          </a:prstGeom>
        </p:spPr>
        <p:txBody>
          <a:bodyPr wrap="square">
            <a:spAutoFit/>
          </a:bodyPr>
          <a:lstStyle/>
          <a:p>
            <a:pPr marL="11112">
              <a:buClr>
                <a:srgbClr val="00B050"/>
              </a:buClr>
            </a:pPr>
            <a:r>
              <a:rPr lang="en-US" b="1" dirty="0" smtClean="0">
                <a:latin typeface="Arial" panose="020B0604020202020204" pitchFamily="34" charset="0"/>
                <a:cs typeface="Arial" panose="020B0604020202020204" pitchFamily="34" charset="0"/>
              </a:rPr>
              <a:t>Advantages of Written Communication</a:t>
            </a:r>
          </a:p>
          <a:p>
            <a:pPr marL="354012"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There is ‘hard’ evidence of the message which can be referred to in the future. This should help to reduce disagreements between the sender and the receiver about the contents of the message.</a:t>
            </a:r>
          </a:p>
          <a:p>
            <a:pPr marL="354012"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It is essential for certain messages involving complicated details which might be misunderstood if, for example, a telephone call was made. Also, the law in many countries requires certain safety messages to be written and displayed in offices and factories. It is not sufficient to tell people about safety measures – they could be forgotten.</a:t>
            </a:r>
          </a:p>
          <a:p>
            <a:pPr marL="354012"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A written message can be copied and sent to many people. This could be more efficient than telephoning all of those people to give them the same message verbally.</a:t>
            </a:r>
          </a:p>
          <a:p>
            <a:pPr marL="354012"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Electronic communication is a quick and cheap way to reach a large number of people.</a:t>
            </a:r>
          </a:p>
        </p:txBody>
      </p:sp>
      <p:pic>
        <p:nvPicPr>
          <p:cNvPr id="19458" name="Picture 2" descr="http://poshesolutions.com/blog/wp-content/uploads/2015/08/written-communicat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71838" y="1148546"/>
            <a:ext cx="2847898" cy="3288566"/>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descr="http://1.bp.blogspot.com/-E3PVdCbMMp4/UgKkY7g2aYI/AAAAAAAAA2Q/2xlY8BRqnpA/s1600/Advantages-of-Written-Communication.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4271"/>
          <a:stretch/>
        </p:blipFill>
        <p:spPr bwMode="auto">
          <a:xfrm>
            <a:off x="6012160" y="4581128"/>
            <a:ext cx="2685319" cy="1958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970861"/>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2.4 – Exam Styles Questions – Paper 1</a:t>
            </a:r>
            <a:endParaRPr lang="en-GB" sz="3600" b="1" dirty="0" smtClean="0"/>
          </a:p>
        </p:txBody>
      </p:sp>
      <p:sp>
        <p:nvSpPr>
          <p:cNvPr id="8" name="Rectangle 7"/>
          <p:cNvSpPr/>
          <p:nvPr/>
        </p:nvSpPr>
        <p:spPr>
          <a:xfrm>
            <a:off x="323849" y="1155809"/>
            <a:ext cx="8496623" cy="5509200"/>
          </a:xfrm>
          <a:prstGeom prst="rect">
            <a:avLst/>
          </a:prstGeom>
        </p:spPr>
        <p:txBody>
          <a:bodyPr wrap="square">
            <a:spAutoFit/>
          </a:bodyPr>
          <a:lstStyle/>
          <a:p>
            <a:pPr>
              <a:buClr>
                <a:srgbClr val="00B050"/>
              </a:buClr>
            </a:pPr>
            <a:r>
              <a:rPr lang="en-US" sz="2200" b="1" dirty="0" smtClean="0">
                <a:solidFill>
                  <a:srgbClr val="FF0000"/>
                </a:solidFill>
                <a:latin typeface="Calibri" panose="020F0502020204030204" pitchFamily="34" charset="0"/>
              </a:rPr>
              <a:t>Unit 02 - Exam Styles Questions – Paper 1</a:t>
            </a:r>
          </a:p>
          <a:p>
            <a:pPr marL="457200" indent="-457200">
              <a:buClr>
                <a:srgbClr val="00B050"/>
              </a:buClr>
              <a:buFont typeface="+mj-lt"/>
              <a:buAutoNum type="arabicPeriod" startAt="2"/>
            </a:pPr>
            <a:r>
              <a:rPr lang="en-US" sz="2200" dirty="0" smtClean="0">
                <a:solidFill>
                  <a:srgbClr val="FF0000"/>
                </a:solidFill>
                <a:latin typeface="Calibri" panose="020F0502020204030204" pitchFamily="34" charset="0"/>
              </a:rPr>
              <a:t>Mr. Patel owns an insurance company. He advises clients and finds insurance policies for customers and a fee is paid for his services. He employs ten well-qualified workers. His business needs to recruit an extra 5 well-qualified workers and will need to draw up a job description and job specification. Mr. Patel intends to external recruitment to recruit these workers.</a:t>
            </a:r>
          </a:p>
          <a:p>
            <a:pPr marL="685800" indent="-349250">
              <a:buClr>
                <a:srgbClr val="00B050"/>
              </a:buClr>
              <a:buFont typeface="+mj-lt"/>
              <a:buAutoNum type="alphaLcParenR"/>
            </a:pPr>
            <a:r>
              <a:rPr lang="en-US" sz="2200" dirty="0" smtClean="0">
                <a:solidFill>
                  <a:srgbClr val="FF0000"/>
                </a:solidFill>
                <a:latin typeface="Calibri" panose="020F0502020204030204" pitchFamily="34" charset="0"/>
              </a:rPr>
              <a:t>What is meant by a ‘job description’?	[2]</a:t>
            </a:r>
          </a:p>
          <a:p>
            <a:pPr marL="685800" indent="-349250">
              <a:buClr>
                <a:srgbClr val="00B050"/>
              </a:buClr>
              <a:buFont typeface="+mj-lt"/>
              <a:buAutoNum type="alphaLcParenR"/>
            </a:pPr>
            <a:r>
              <a:rPr lang="en-US" sz="2200" dirty="0" smtClean="0">
                <a:solidFill>
                  <a:srgbClr val="FF0000"/>
                </a:solidFill>
                <a:latin typeface="Calibri" panose="020F0502020204030204" pitchFamily="34" charset="0"/>
              </a:rPr>
              <a:t>Identify </a:t>
            </a:r>
            <a:r>
              <a:rPr lang="en-US" sz="2200" b="1" dirty="0" smtClean="0">
                <a:solidFill>
                  <a:srgbClr val="FF0000"/>
                </a:solidFill>
                <a:latin typeface="Calibri" panose="020F0502020204030204" pitchFamily="34" charset="0"/>
              </a:rPr>
              <a:t>two</a:t>
            </a:r>
            <a:r>
              <a:rPr lang="en-US" sz="2200" dirty="0" smtClean="0">
                <a:solidFill>
                  <a:srgbClr val="FF0000"/>
                </a:solidFill>
                <a:latin typeface="Calibri" panose="020F0502020204030204" pitchFamily="34" charset="0"/>
              </a:rPr>
              <a:t> examples of requirements he might put in a job specification.	[2]</a:t>
            </a:r>
          </a:p>
          <a:p>
            <a:pPr marL="685800" indent="-349250">
              <a:buClr>
                <a:srgbClr val="00B050"/>
              </a:buClr>
              <a:buFont typeface="+mj-lt"/>
              <a:buAutoNum type="alphaLcParenR"/>
            </a:pPr>
            <a:r>
              <a:rPr lang="en-US" sz="2200" dirty="0" smtClean="0">
                <a:solidFill>
                  <a:srgbClr val="FF0000"/>
                </a:solidFill>
                <a:latin typeface="Calibri" panose="020F0502020204030204" pitchFamily="34" charset="0"/>
              </a:rPr>
              <a:t>Identify and explain </a:t>
            </a:r>
            <a:r>
              <a:rPr lang="en-US" sz="2200" b="1" dirty="0">
                <a:solidFill>
                  <a:srgbClr val="FF0000"/>
                </a:solidFill>
                <a:latin typeface="Calibri" panose="020F0502020204030204" pitchFamily="34" charset="0"/>
              </a:rPr>
              <a:t>two</a:t>
            </a:r>
            <a:r>
              <a:rPr lang="en-US" sz="2200" dirty="0">
                <a:solidFill>
                  <a:srgbClr val="FF0000"/>
                </a:solidFill>
                <a:latin typeface="Calibri" panose="020F0502020204030204" pitchFamily="34" charset="0"/>
              </a:rPr>
              <a:t> </a:t>
            </a:r>
            <a:r>
              <a:rPr lang="en-US" sz="2200" dirty="0" smtClean="0">
                <a:solidFill>
                  <a:srgbClr val="FF0000"/>
                </a:solidFill>
                <a:latin typeface="Calibri" panose="020F0502020204030204" pitchFamily="34" charset="0"/>
              </a:rPr>
              <a:t>reasons why Mr. Patel wants to recruit well-qualified workers.	[4]</a:t>
            </a:r>
          </a:p>
          <a:p>
            <a:pPr marL="685800" indent="-349250">
              <a:buClr>
                <a:srgbClr val="00B050"/>
              </a:buClr>
              <a:buFont typeface="+mj-lt"/>
              <a:buAutoNum type="alphaLcParenR"/>
            </a:pPr>
            <a:r>
              <a:rPr lang="en-US" sz="2200" dirty="0" smtClean="0">
                <a:solidFill>
                  <a:srgbClr val="FF0000"/>
                </a:solidFill>
                <a:latin typeface="Calibri" panose="020F0502020204030204" pitchFamily="34" charset="0"/>
              </a:rPr>
              <a:t>Identify and explain </a:t>
            </a:r>
            <a:r>
              <a:rPr lang="en-US" sz="2200" b="1" dirty="0" smtClean="0">
                <a:solidFill>
                  <a:srgbClr val="FF0000"/>
                </a:solidFill>
                <a:latin typeface="Calibri" panose="020F0502020204030204" pitchFamily="34" charset="0"/>
              </a:rPr>
              <a:t>two </a:t>
            </a:r>
            <a:r>
              <a:rPr lang="en-US" sz="2200" dirty="0" smtClean="0">
                <a:solidFill>
                  <a:srgbClr val="FF0000"/>
                </a:solidFill>
                <a:latin typeface="Calibri" panose="020F0502020204030204" pitchFamily="34" charset="0"/>
              </a:rPr>
              <a:t>items Mr. Patel might put in an induction program.	[6]</a:t>
            </a:r>
          </a:p>
          <a:p>
            <a:pPr marL="685800" indent="-349250">
              <a:buClr>
                <a:srgbClr val="00B050"/>
              </a:buClr>
              <a:buFont typeface="+mj-lt"/>
              <a:buAutoNum type="alphaLcParenR"/>
            </a:pPr>
            <a:r>
              <a:rPr lang="en-US" sz="2200" dirty="0" smtClean="0">
                <a:solidFill>
                  <a:srgbClr val="FF0000"/>
                </a:solidFill>
                <a:latin typeface="Calibri" panose="020F0502020204030204" pitchFamily="34" charset="0"/>
              </a:rPr>
              <a:t>Do you think external recruitment is better than internal recruitment for Mr. Patel? Justify your answer.	[6]</a:t>
            </a:r>
          </a:p>
        </p:txBody>
      </p:sp>
      <p:sp>
        <p:nvSpPr>
          <p:cNvPr id="6" name="Round Same Side Corner Rectangle 5">
            <a:hlinkClick r:id="" action="ppaction://noaction"/>
          </p:cNvPr>
          <p:cNvSpPr/>
          <p:nvPr/>
        </p:nvSpPr>
        <p:spPr>
          <a:xfrm>
            <a:off x="630019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115</a:t>
            </a:r>
            <a:endParaRPr lang="en-GB" sz="2000" b="1" dirty="0">
              <a:latin typeface="Arial" panose="020B0604020202020204" pitchFamily="34" charset="0"/>
              <a:cs typeface="Arial" panose="020B0604020202020204" pitchFamily="34" charset="0"/>
            </a:endParaRPr>
          </a:p>
        </p:txBody>
      </p:sp>
      <p:sp>
        <p:nvSpPr>
          <p:cNvPr id="9" name="TextBox 8">
            <a:hlinkClick r:id="rId3" action="ppaction://hlinkfile"/>
          </p:cNvPr>
          <p:cNvSpPr txBox="1"/>
          <p:nvPr/>
        </p:nvSpPr>
        <p:spPr>
          <a:xfrm>
            <a:off x="8460432" y="5877272"/>
            <a:ext cx="360040" cy="707886"/>
          </a:xfrm>
          <a:prstGeom prst="rect">
            <a:avLst/>
          </a:prstGeom>
          <a:noFill/>
        </p:spPr>
        <p:txBody>
          <a:bodyPr wrap="square" rtlCol="0">
            <a:spAutoFit/>
          </a:bodyPr>
          <a:lstStyle/>
          <a:p>
            <a:r>
              <a:rPr lang="en-US"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16128144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a:latin typeface="Arial" panose="020B0604020202020204" pitchFamily="34" charset="0"/>
                <a:cs typeface="Arial" panose="020B0604020202020204" pitchFamily="34" charset="0"/>
              </a:rPr>
              <a:t>Assessment </a:t>
            </a:r>
            <a:r>
              <a:rPr lang="en-US" sz="3600" dirty="0" smtClean="0">
                <a:latin typeface="Arial" panose="020B0604020202020204" pitchFamily="34" charset="0"/>
                <a:cs typeface="Arial" panose="020B0604020202020204" pitchFamily="34" charset="0"/>
              </a:rPr>
              <a:t>objectives</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400" dirty="0" smtClean="0">
                <a:latin typeface="Arial" panose="020B0604020202020204" pitchFamily="34" charset="0"/>
                <a:cs typeface="Arial" panose="020B0604020202020204" pitchFamily="34" charset="0"/>
              </a:rPr>
              <a:t>The </a:t>
            </a:r>
            <a:r>
              <a:rPr lang="en-US" sz="1400" dirty="0">
                <a:latin typeface="Arial" panose="020B0604020202020204" pitchFamily="34" charset="0"/>
                <a:cs typeface="Arial" panose="020B0604020202020204" pitchFamily="34" charset="0"/>
              </a:rPr>
              <a:t>four assessment objectives in Cambridge IGCSE Business Studies are: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AO1</a:t>
            </a:r>
            <a:r>
              <a:rPr lang="en-US" sz="1400" dirty="0">
                <a:latin typeface="Arial" panose="020B0604020202020204" pitchFamily="34" charset="0"/>
                <a:cs typeface="Arial" panose="020B0604020202020204" pitchFamily="34" charset="0"/>
              </a:rPr>
              <a:t>: Knowledge and understanding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AO2</a:t>
            </a:r>
            <a:r>
              <a:rPr lang="en-US" sz="1400" dirty="0">
                <a:latin typeface="Arial" panose="020B0604020202020204" pitchFamily="34" charset="0"/>
                <a:cs typeface="Arial" panose="020B0604020202020204" pitchFamily="34" charset="0"/>
              </a:rPr>
              <a:t>: Application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AO3</a:t>
            </a:r>
            <a:r>
              <a:rPr lang="en-US" sz="1400" dirty="0">
                <a:latin typeface="Arial" panose="020B0604020202020204" pitchFamily="34" charset="0"/>
                <a:cs typeface="Arial" panose="020B0604020202020204" pitchFamily="34" charset="0"/>
              </a:rPr>
              <a:t>: Analysis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AO4</a:t>
            </a:r>
            <a:r>
              <a:rPr lang="en-US" sz="1400" dirty="0">
                <a:latin typeface="Arial" panose="020B0604020202020204" pitchFamily="34" charset="0"/>
                <a:cs typeface="Arial" panose="020B0604020202020204" pitchFamily="34" charset="0"/>
              </a:rPr>
              <a:t>: Evaluation</a:t>
            </a:r>
          </a:p>
          <a:p>
            <a:pPr marL="228600" indent="-228600"/>
            <a:r>
              <a:rPr lang="en-US" sz="1400" b="1" dirty="0">
                <a:latin typeface="Arial" panose="020B0604020202020204" pitchFamily="34" charset="0"/>
                <a:cs typeface="Arial" panose="020B0604020202020204" pitchFamily="34" charset="0"/>
              </a:rPr>
              <a:t>AO1</a:t>
            </a:r>
            <a:r>
              <a:rPr lang="en-US" sz="1400" dirty="0">
                <a:latin typeface="Arial" panose="020B0604020202020204" pitchFamily="34" charset="0"/>
                <a:cs typeface="Arial" panose="020B0604020202020204" pitchFamily="34" charset="0"/>
              </a:rPr>
              <a:t>: Knowledge and understanding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demonstrate </a:t>
            </a:r>
            <a:r>
              <a:rPr lang="en-US" sz="1400" dirty="0">
                <a:latin typeface="Arial" panose="020B0604020202020204" pitchFamily="34" charset="0"/>
                <a:cs typeface="Arial" panose="020B0604020202020204" pitchFamily="34" charset="0"/>
              </a:rPr>
              <a:t>knowledge and understanding of facts, terms, concepts, conventions, theories and techniques commonly applied to or used as part of business </a:t>
            </a:r>
            <a:r>
              <a:rPr lang="en-US" sz="1400" dirty="0" smtClean="0">
                <a:latin typeface="Arial" panose="020B0604020202020204" pitchFamily="34" charset="0"/>
                <a:cs typeface="Arial" panose="020B0604020202020204" pitchFamily="34" charset="0"/>
              </a:rPr>
              <a:t>behavior.</a:t>
            </a:r>
            <a:endParaRPr lang="en-US" sz="1400" dirty="0">
              <a:latin typeface="Arial" panose="020B0604020202020204" pitchFamily="34" charset="0"/>
              <a:cs typeface="Arial" panose="020B0604020202020204" pitchFamily="34" charset="0"/>
            </a:endParaRPr>
          </a:p>
          <a:p>
            <a:pPr marL="228600" indent="-228600"/>
            <a:r>
              <a:rPr lang="en-US" sz="1400" b="1" dirty="0">
                <a:latin typeface="Arial" panose="020B0604020202020204" pitchFamily="34" charset="0"/>
                <a:cs typeface="Arial" panose="020B0604020202020204" pitchFamily="34" charset="0"/>
              </a:rPr>
              <a:t>AO2</a:t>
            </a:r>
            <a:r>
              <a:rPr lang="en-US" sz="1400" dirty="0">
                <a:latin typeface="Arial" panose="020B0604020202020204" pitchFamily="34" charset="0"/>
                <a:cs typeface="Arial" panose="020B0604020202020204" pitchFamily="34" charset="0"/>
              </a:rPr>
              <a:t>: Application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apply </a:t>
            </a:r>
            <a:r>
              <a:rPr lang="en-US" sz="1400" dirty="0">
                <a:latin typeface="Arial" panose="020B0604020202020204" pitchFamily="34" charset="0"/>
                <a:cs typeface="Arial" panose="020B0604020202020204" pitchFamily="34" charset="0"/>
              </a:rPr>
              <a:t>their knowledge and understanding of facts, terms, concepts, conventions, theories and techniques.</a:t>
            </a:r>
          </a:p>
          <a:p>
            <a:pPr marL="228600" indent="-228600"/>
            <a:r>
              <a:rPr lang="en-US" sz="1400" b="1" dirty="0">
                <a:latin typeface="Arial" panose="020B0604020202020204" pitchFamily="34" charset="0"/>
                <a:cs typeface="Arial" panose="020B0604020202020204" pitchFamily="34" charset="0"/>
              </a:rPr>
              <a:t>AO3</a:t>
            </a:r>
            <a:r>
              <a:rPr lang="en-US" sz="1400" dirty="0">
                <a:latin typeface="Arial" panose="020B0604020202020204" pitchFamily="34" charset="0"/>
                <a:cs typeface="Arial" panose="020B0604020202020204" pitchFamily="34" charset="0"/>
              </a:rPr>
              <a:t>: Analysis Candidates should be able </a:t>
            </a:r>
            <a:r>
              <a:rPr lang="en-US" sz="1400" dirty="0" smtClean="0">
                <a:latin typeface="Arial" panose="020B0604020202020204" pitchFamily="34" charset="0"/>
                <a:cs typeface="Arial" panose="020B0604020202020204" pitchFamily="34" charset="0"/>
              </a:rPr>
              <a:t>to:</a:t>
            </a:r>
          </a:p>
          <a:p>
            <a:pPr marL="457200" lvl="1"/>
            <a:r>
              <a:rPr lang="en-US" sz="1400" dirty="0" smtClean="0">
                <a:latin typeface="Arial" panose="020B0604020202020204" pitchFamily="34" charset="0"/>
                <a:cs typeface="Arial" panose="020B0604020202020204" pitchFamily="34" charset="0"/>
              </a:rPr>
              <a:t>distinguish </a:t>
            </a:r>
            <a:r>
              <a:rPr lang="en-US" sz="1400" dirty="0">
                <a:latin typeface="Arial" panose="020B0604020202020204" pitchFamily="34" charset="0"/>
                <a:cs typeface="Arial" panose="020B0604020202020204" pitchFamily="34" charset="0"/>
              </a:rPr>
              <a:t>between evidence and opinion in a business context </a:t>
            </a:r>
            <a:endParaRPr lang="en-US" sz="1400" dirty="0" smtClean="0">
              <a:latin typeface="Arial" panose="020B0604020202020204" pitchFamily="34" charset="0"/>
              <a:cs typeface="Arial" panose="020B0604020202020204" pitchFamily="34" charset="0"/>
            </a:endParaRPr>
          </a:p>
          <a:p>
            <a:pPr marL="457200" lvl="1"/>
            <a:r>
              <a:rPr lang="en-US" sz="1400" dirty="0" smtClean="0">
                <a:latin typeface="Arial" panose="020B0604020202020204" pitchFamily="34" charset="0"/>
                <a:cs typeface="Arial" panose="020B0604020202020204" pitchFamily="34" charset="0"/>
              </a:rPr>
              <a:t>order</a:t>
            </a:r>
            <a:r>
              <a:rPr lang="en-US" sz="1400" dirty="0">
                <a:latin typeface="Arial" panose="020B0604020202020204" pitchFamily="34" charset="0"/>
                <a:cs typeface="Arial" panose="020B0604020202020204" pitchFamily="34" charset="0"/>
              </a:rPr>
              <a:t>, analyse and interpret information in narrative, numerical and graphical forms, using appropriate techniques.</a:t>
            </a:r>
          </a:p>
          <a:p>
            <a:pPr marL="228600" indent="-228600"/>
            <a:r>
              <a:rPr lang="en-US" sz="1400" b="1" dirty="0">
                <a:latin typeface="Arial" panose="020B0604020202020204" pitchFamily="34" charset="0"/>
                <a:cs typeface="Arial" panose="020B0604020202020204" pitchFamily="34" charset="0"/>
              </a:rPr>
              <a:t>AO4</a:t>
            </a:r>
            <a:r>
              <a:rPr lang="en-US" sz="1400" dirty="0">
                <a:latin typeface="Arial" panose="020B0604020202020204" pitchFamily="34" charset="0"/>
                <a:cs typeface="Arial" panose="020B0604020202020204" pitchFamily="34" charset="0"/>
              </a:rPr>
              <a:t>: Evaluation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present </a:t>
            </a:r>
            <a:r>
              <a:rPr lang="en-US" sz="1400" dirty="0">
                <a:latin typeface="Arial" panose="020B0604020202020204" pitchFamily="34" charset="0"/>
                <a:cs typeface="Arial" panose="020B0604020202020204" pitchFamily="34" charset="0"/>
              </a:rPr>
              <a:t>reasoned explanations, develop arguments, understand implications and draw </a:t>
            </a:r>
            <a:r>
              <a:rPr lang="en-US" sz="1400" dirty="0" smtClean="0">
                <a:latin typeface="Arial" panose="020B0604020202020204" pitchFamily="34" charset="0"/>
                <a:cs typeface="Arial" panose="020B0604020202020204" pitchFamily="34" charset="0"/>
              </a:rPr>
              <a:t>inferences</a:t>
            </a:r>
          </a:p>
          <a:p>
            <a:pPr marL="457200" lvl="1"/>
            <a:r>
              <a:rPr lang="en-US" sz="1400" dirty="0" smtClean="0">
                <a:latin typeface="Arial" panose="020B0604020202020204" pitchFamily="34" charset="0"/>
                <a:cs typeface="Arial" panose="020B0604020202020204" pitchFamily="34" charset="0"/>
              </a:rPr>
              <a:t>make </a:t>
            </a:r>
            <a:r>
              <a:rPr lang="en-US" sz="1400" dirty="0">
                <a:latin typeface="Arial" panose="020B0604020202020204" pitchFamily="34" charset="0"/>
                <a:cs typeface="Arial" panose="020B0604020202020204" pitchFamily="34" charset="0"/>
              </a:rPr>
              <a:t>judgements, recommendations and decisions.</a:t>
            </a:r>
            <a:endParaRPr lang="en-GB" sz="1400" dirty="0" smtClean="0">
              <a:latin typeface="Arial" panose="020B0604020202020204" pitchFamily="34" charset="0"/>
              <a:cs typeface="Arial" panose="020B0604020202020204" pitchFamily="34" charset="0"/>
            </a:endParaRP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Real Exam Questions - Paper 2</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1130723313"/>
              </p:ext>
            </p:extLst>
          </p:nvPr>
        </p:nvGraphicFramePr>
        <p:xfrm>
          <a:off x="323528" y="1196752"/>
          <a:ext cx="8496622" cy="5184576"/>
        </p:xfrm>
        <a:graphic>
          <a:graphicData uri="http://schemas.openxmlformats.org/drawingml/2006/table">
            <a:tbl>
              <a:tblPr firstRow="1" bandRow="1">
                <a:tableStyleId>{2D5ABB26-0587-4C30-8999-92F81FD0307C}</a:tableStyleId>
              </a:tblPr>
              <a:tblGrid>
                <a:gridCol w="8496622"/>
              </a:tblGrid>
              <a:tr h="5184576">
                <a:tc>
                  <a:txBody>
                    <a:bodyPr/>
                    <a:lstStyle/>
                    <a:p>
                      <a:pPr marL="285750" lvl="0" indent="-285750">
                        <a:buClr>
                          <a:srgbClr val="00B050"/>
                        </a:buClr>
                        <a:buFont typeface="Wingdings 3" panose="05040102010807070707" pitchFamily="18" charset="2"/>
                        <a:buChar char=""/>
                      </a:pPr>
                      <a:r>
                        <a:rPr kumimoji="0" lang="en-US" sz="2400" kern="1200" dirty="0" smtClean="0">
                          <a:solidFill>
                            <a:schemeClr val="tx1"/>
                          </a:solidFill>
                          <a:effectLst/>
                          <a:latin typeface="Calibri" panose="020F0502020204030204" pitchFamily="34" charset="0"/>
                          <a:ea typeface="+mn-ea"/>
                          <a:cs typeface="+mn-cs"/>
                          <a:hlinkClick r:id="rId3" action="ppaction://hlinkfile"/>
                        </a:rPr>
                        <a:t>November 2007 – Exam Paper 03 – 2.1 Question</a:t>
                      </a:r>
                    </a:p>
                    <a:p>
                      <a:pPr marL="285750" lvl="0" indent="-285750">
                        <a:buClr>
                          <a:srgbClr val="00B050"/>
                        </a:buClr>
                        <a:buFont typeface="Wingdings 3" panose="05040102010807070707" pitchFamily="18" charset="2"/>
                        <a:buChar char=""/>
                      </a:pPr>
                      <a:endParaRPr kumimoji="0" lang="en-GB" sz="1800" kern="1200" dirty="0">
                        <a:solidFill>
                          <a:schemeClr val="tx1"/>
                        </a:solidFill>
                        <a:effectLst/>
                        <a:latin typeface="Calibri" panose="020F0502020204030204" pitchFamily="34" charset="0"/>
                        <a:ea typeface="+mn-ea"/>
                        <a:cs typeface="+mn-cs"/>
                      </a:endParaRPr>
                    </a:p>
                  </a:txBody>
                  <a:tcPr/>
                </a:tc>
              </a:tr>
            </a:tbl>
          </a:graphicData>
        </a:graphic>
      </p:graphicFrame>
    </p:spTree>
    <p:extLst>
      <p:ext uri="{BB962C8B-B14F-4D97-AF65-F5344CB8AC3E}">
        <p14:creationId xmlns:p14="http://schemas.microsoft.com/office/powerpoint/2010/main" val="2438571741"/>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a:latin typeface="Arial" panose="020B0604020202020204" pitchFamily="34" charset="0"/>
                <a:cs typeface="Arial" panose="020B0604020202020204" pitchFamily="34" charset="0"/>
              </a:rPr>
              <a:t>Assessment </a:t>
            </a:r>
            <a:r>
              <a:rPr lang="en-US" sz="3600" dirty="0" smtClean="0">
                <a:latin typeface="Arial" panose="020B0604020202020204" pitchFamily="34" charset="0"/>
                <a:cs typeface="Arial" panose="020B0604020202020204" pitchFamily="34" charset="0"/>
              </a:rPr>
              <a:t>objectives</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2800" dirty="0">
                <a:latin typeface="Arial" panose="020B0604020202020204" pitchFamily="34" charset="0"/>
                <a:cs typeface="Arial" panose="020B0604020202020204" pitchFamily="34" charset="0"/>
              </a:rPr>
              <a:t>Relationship between assessment objectives and components The approximate weightings allocated to each of the assessment objectives are summarised below.</a:t>
            </a:r>
            <a:endParaRPr lang="en-US" sz="2800" dirty="0" smtClean="0">
              <a:latin typeface="Arial" panose="020B0604020202020204" pitchFamily="34" charset="0"/>
              <a:cs typeface="Arial" panose="020B0604020202020204" pitchFamily="34" charset="0"/>
            </a:endParaRP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graphicFrame>
        <p:nvGraphicFramePr>
          <p:cNvPr id="2" name="Table 1"/>
          <p:cNvGraphicFramePr>
            <a:graphicFrameLocks noGrp="1"/>
          </p:cNvGraphicFramePr>
          <p:nvPr>
            <p:extLst>
              <p:ext uri="{D42A27DB-BD31-4B8C-83A1-F6EECF244321}">
                <p14:modId xmlns:p14="http://schemas.microsoft.com/office/powerpoint/2010/main" val="2432038194"/>
              </p:ext>
            </p:extLst>
          </p:nvPr>
        </p:nvGraphicFramePr>
        <p:xfrm>
          <a:off x="323528" y="3068960"/>
          <a:ext cx="8400256" cy="2590800"/>
        </p:xfrm>
        <a:graphic>
          <a:graphicData uri="http://schemas.openxmlformats.org/drawingml/2006/table">
            <a:tbl>
              <a:tblPr firstRow="1" bandRow="1">
                <a:tableStyleId>{F5AB1C69-6EDB-4FF4-983F-18BD219EF322}</a:tableStyleId>
              </a:tblPr>
              <a:tblGrid>
                <a:gridCol w="3071664"/>
                <a:gridCol w="1584176"/>
                <a:gridCol w="1296144"/>
                <a:gridCol w="2448272"/>
              </a:tblGrid>
              <a:tr h="273630">
                <a:tc>
                  <a:txBody>
                    <a:bodyPr/>
                    <a:lstStyle/>
                    <a:p>
                      <a:r>
                        <a:rPr lang="en-US" sz="2000" dirty="0" smtClean="0">
                          <a:latin typeface="Arial" panose="020B0604020202020204" pitchFamily="34" charset="0"/>
                          <a:cs typeface="Arial" panose="020B0604020202020204" pitchFamily="34" charset="0"/>
                        </a:rPr>
                        <a:t>Assessment Objective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Paper 1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Paper 2 </a:t>
                      </a:r>
                      <a:endParaRPr lang="en-GB" sz="2000" dirty="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latin typeface="Arial" panose="020B0604020202020204" pitchFamily="34" charset="0"/>
                          <a:cs typeface="Arial" panose="020B0604020202020204" pitchFamily="34" charset="0"/>
                        </a:rPr>
                        <a:t>Weighting for qualification</a:t>
                      </a:r>
                    </a:p>
                  </a:txBody>
                  <a:tcPr/>
                </a:tc>
              </a:tr>
              <a:tr h="273630">
                <a:tc>
                  <a:txBody>
                    <a:bodyPr/>
                    <a:lstStyle/>
                    <a:p>
                      <a:r>
                        <a:rPr lang="en-US" sz="2000" dirty="0" smtClean="0">
                          <a:latin typeface="Arial" panose="020B0604020202020204" pitchFamily="34" charset="0"/>
                          <a:cs typeface="Arial" panose="020B0604020202020204" pitchFamily="34" charset="0"/>
                        </a:rPr>
                        <a:t>AO1: Knowledge and understanding </a:t>
                      </a:r>
                      <a:endParaRPr lang="en-GB" sz="2000" b="1"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40%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AO2: Application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AO3: Analysis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12%</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AO4: Evaluation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4117964320"/>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A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400" dirty="0" smtClean="0">
                <a:latin typeface="Arial" panose="020B0604020202020204" pitchFamily="34" charset="0"/>
                <a:cs typeface="Arial" panose="020B0604020202020204" pitchFamily="34" charset="0"/>
              </a:rPr>
              <a:t>Grade </a:t>
            </a:r>
            <a:r>
              <a:rPr lang="en-US" sz="1400" dirty="0">
                <a:latin typeface="Arial" panose="020B0604020202020204" pitchFamily="34" charset="0"/>
                <a:cs typeface="Arial" panose="020B0604020202020204" pitchFamily="34" charset="0"/>
              </a:rPr>
              <a:t>descriptions are provided to give a general indication of the standards of achievement likely to have been shown by candidates awarded particular grades. The grade awarded will depend in practice upon the extent to which the candidate has met the assessment objectives overall and it might conceal weakness in one aspect of the examination which is balanced by above average performance in another.</a:t>
            </a:r>
          </a:p>
          <a:p>
            <a:pPr marL="228600" indent="-228600"/>
            <a:r>
              <a:rPr lang="en-US" sz="1400" b="1" dirty="0">
                <a:latin typeface="Arial" panose="020B0604020202020204" pitchFamily="34" charset="0"/>
                <a:cs typeface="Arial" panose="020B0604020202020204" pitchFamily="34" charset="0"/>
              </a:rPr>
              <a:t>A </a:t>
            </a:r>
            <a:r>
              <a:rPr lang="en-US" sz="1400" b="1" dirty="0" smtClean="0">
                <a:latin typeface="Arial" panose="020B0604020202020204" pitchFamily="34" charset="0"/>
                <a:cs typeface="Arial" panose="020B0604020202020204" pitchFamily="34" charset="0"/>
              </a:rPr>
              <a:t>Grade </a:t>
            </a:r>
            <a:r>
              <a:rPr lang="en-US" sz="1400" dirty="0" smtClean="0">
                <a:latin typeface="Arial" panose="020B0604020202020204" pitchFamily="34" charset="0"/>
                <a:cs typeface="Arial" panose="020B0604020202020204" pitchFamily="34" charset="0"/>
              </a:rPr>
              <a:t>- A </a:t>
            </a:r>
            <a:r>
              <a:rPr lang="en-US" sz="1400" dirty="0">
                <a:latin typeface="Arial" panose="020B0604020202020204" pitchFamily="34" charset="0"/>
                <a:cs typeface="Arial" panose="020B0604020202020204" pitchFamily="34" charset="0"/>
              </a:rPr>
              <a:t>candidate should demonstrate the </a:t>
            </a:r>
            <a:r>
              <a:rPr lang="en-US" sz="1400" dirty="0" smtClean="0">
                <a:latin typeface="Arial" panose="020B0604020202020204" pitchFamily="34" charset="0"/>
                <a:cs typeface="Arial" panose="020B0604020202020204" pitchFamily="34" charset="0"/>
              </a:rPr>
              <a:t>following:</a:t>
            </a:r>
          </a:p>
          <a:p>
            <a:pPr marL="228600" indent="-228600"/>
            <a:r>
              <a:rPr lang="en-US" sz="1400" b="1" dirty="0" smtClean="0">
                <a:latin typeface="Arial" panose="020B0604020202020204" pitchFamily="34" charset="0"/>
                <a:cs typeface="Arial" panose="020B0604020202020204" pitchFamily="34" charset="0"/>
              </a:rPr>
              <a:t>Knowledge </a:t>
            </a:r>
            <a:r>
              <a:rPr lang="en-US" sz="1400" b="1" dirty="0">
                <a:latin typeface="Arial" panose="020B0604020202020204" pitchFamily="34" charset="0"/>
                <a:cs typeface="Arial" panose="020B0604020202020204" pitchFamily="34" charset="0"/>
              </a:rPr>
              <a:t>and understanding </a:t>
            </a:r>
            <a:endParaRPr lang="en-US" sz="1400" b="1" dirty="0" smtClean="0">
              <a:latin typeface="Arial" panose="020B0604020202020204" pitchFamily="34" charset="0"/>
              <a:cs typeface="Arial" panose="020B0604020202020204" pitchFamily="34" charset="0"/>
            </a:endParaRP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identify detailed facts, conventions and techniques in relation to the content of the </a:t>
            </a:r>
            <a:r>
              <a:rPr lang="en-US" sz="1400" dirty="0" smtClean="0">
                <a:latin typeface="Arial" panose="020B0604020202020204" pitchFamily="34" charset="0"/>
                <a:cs typeface="Arial" panose="020B0604020202020204" pitchFamily="34" charset="0"/>
              </a:rPr>
              <a:t>syllabus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define the concepts and ideas of the syllabus.</a:t>
            </a:r>
          </a:p>
          <a:p>
            <a:pPr marL="228600" indent="-228600"/>
            <a:r>
              <a:rPr lang="en-US" sz="1400" b="1" dirty="0" smtClean="0">
                <a:latin typeface="Arial" panose="020B0604020202020204" pitchFamily="34" charset="0"/>
                <a:cs typeface="Arial" panose="020B0604020202020204" pitchFamily="34" charset="0"/>
              </a:rPr>
              <a:t>Application</a:t>
            </a:r>
          </a:p>
          <a:p>
            <a:pPr marL="484632" lvl="1"/>
            <a:r>
              <a:rPr lang="en-US" sz="1400" dirty="0" smtClean="0">
                <a:latin typeface="Arial" panose="020B0604020202020204" pitchFamily="34" charset="0"/>
                <a:cs typeface="Arial" panose="020B0604020202020204" pitchFamily="34" charset="0"/>
              </a:rPr>
              <a:t>a </a:t>
            </a:r>
            <a:r>
              <a:rPr lang="en-US" sz="1400" dirty="0">
                <a:latin typeface="Arial" panose="020B0604020202020204" pitchFamily="34" charset="0"/>
                <a:cs typeface="Arial" panose="020B0604020202020204" pitchFamily="34" charset="0"/>
              </a:rPr>
              <a:t>thorough ability to apply knowledge and understanding, using terms, concepts, theories and methods effectively to address business problems and </a:t>
            </a:r>
            <a:r>
              <a:rPr lang="en-US" sz="1400" dirty="0" smtClean="0">
                <a:latin typeface="Arial" panose="020B0604020202020204" pitchFamily="34" charset="0"/>
                <a:cs typeface="Arial" panose="020B0604020202020204" pitchFamily="34" charset="0"/>
              </a:rPr>
              <a:t>issues</a:t>
            </a:r>
          </a:p>
          <a:p>
            <a:pPr marL="484632" lvl="1"/>
            <a:r>
              <a:rPr lang="en-US" sz="1400" dirty="0" smtClean="0">
                <a:latin typeface="Arial" panose="020B0604020202020204" pitchFamily="34" charset="0"/>
                <a:cs typeface="Arial" panose="020B0604020202020204" pitchFamily="34" charset="0"/>
              </a:rPr>
              <a:t>a </a:t>
            </a:r>
            <a:r>
              <a:rPr lang="en-US" sz="1400" dirty="0">
                <a:latin typeface="Arial" panose="020B0604020202020204" pitchFamily="34" charset="0"/>
                <a:cs typeface="Arial" panose="020B0604020202020204" pitchFamily="34" charset="0"/>
              </a:rPr>
              <a:t>thorough ability to form conclusions from this information and to demonstrate these conclusions clearly and logically.</a:t>
            </a:r>
          </a:p>
          <a:p>
            <a:pPr marL="228600" indent="-228600"/>
            <a:r>
              <a:rPr lang="en-US" sz="1400" b="1" dirty="0" smtClean="0">
                <a:latin typeface="Arial" panose="020B0604020202020204" pitchFamily="34" charset="0"/>
                <a:cs typeface="Arial" panose="020B0604020202020204" pitchFamily="34" charset="0"/>
              </a:rPr>
              <a:t>Analysis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classify and comment on information presented in various </a:t>
            </a:r>
            <a:r>
              <a:rPr lang="en-US" sz="1400" dirty="0" smtClean="0">
                <a:latin typeface="Arial" panose="020B0604020202020204" pitchFamily="34" charset="0"/>
                <a:cs typeface="Arial" panose="020B0604020202020204" pitchFamily="34" charset="0"/>
              </a:rPr>
              <a:t>forms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distinguish between evidence and opinion.</a:t>
            </a:r>
          </a:p>
          <a:p>
            <a:pPr marL="228600" indent="-228600"/>
            <a:r>
              <a:rPr lang="en-US" sz="1400" b="1" dirty="0" smtClean="0">
                <a:latin typeface="Arial" panose="020B0604020202020204" pitchFamily="34" charset="0"/>
                <a:cs typeface="Arial" panose="020B0604020202020204" pitchFamily="34" charset="0"/>
              </a:rPr>
              <a:t>Evaluation</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make clear, reasoned judgements and communicate them in an accurate and logical manner.</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264622063"/>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C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850" dirty="0">
                <a:latin typeface="Arial" panose="020B0604020202020204" pitchFamily="34" charset="0"/>
                <a:cs typeface="Arial" panose="020B0604020202020204" pitchFamily="34" charset="0"/>
              </a:rPr>
              <a:t>A </a:t>
            </a:r>
            <a:r>
              <a:rPr lang="en-US" sz="1850" b="1" dirty="0">
                <a:latin typeface="Arial" panose="020B0604020202020204" pitchFamily="34" charset="0"/>
                <a:cs typeface="Arial" panose="020B0604020202020204" pitchFamily="34" charset="0"/>
              </a:rPr>
              <a:t>Grade C</a:t>
            </a:r>
            <a:r>
              <a:rPr lang="en-US" sz="1850" dirty="0">
                <a:latin typeface="Arial" panose="020B0604020202020204" pitchFamily="34" charset="0"/>
                <a:cs typeface="Arial" panose="020B0604020202020204" pitchFamily="34" charset="0"/>
              </a:rPr>
              <a:t> candidate should demonstrate the </a:t>
            </a:r>
            <a:r>
              <a:rPr lang="en-US" sz="1850" dirty="0" smtClean="0">
                <a:latin typeface="Arial" panose="020B0604020202020204" pitchFamily="34" charset="0"/>
                <a:cs typeface="Arial" panose="020B0604020202020204" pitchFamily="34" charset="0"/>
              </a:rPr>
              <a:t>following:</a:t>
            </a:r>
          </a:p>
          <a:p>
            <a:pPr marL="228600" indent="-228600"/>
            <a:r>
              <a:rPr lang="en-US" sz="1850" b="1" dirty="0" smtClean="0">
                <a:latin typeface="Arial" panose="020B0604020202020204" pitchFamily="34" charset="0"/>
                <a:cs typeface="Arial" panose="020B0604020202020204" pitchFamily="34" charset="0"/>
              </a:rPr>
              <a:t>Knowledge </a:t>
            </a:r>
            <a:r>
              <a:rPr lang="en-US" sz="1850" b="1" dirty="0">
                <a:latin typeface="Arial" panose="020B0604020202020204" pitchFamily="34" charset="0"/>
                <a:cs typeface="Arial" panose="020B0604020202020204" pitchFamily="34" charset="0"/>
              </a:rPr>
              <a:t>and </a:t>
            </a:r>
            <a:r>
              <a:rPr lang="en-US" sz="1850" b="1" dirty="0" smtClean="0">
                <a:latin typeface="Arial" panose="020B0604020202020204" pitchFamily="34" charset="0"/>
                <a:cs typeface="Arial" panose="020B0604020202020204" pitchFamily="34" charset="0"/>
              </a:rPr>
              <a:t>understanding</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identify detailed facts, conventions and techniques in relation to the content of the </a:t>
            </a:r>
            <a:r>
              <a:rPr lang="en-US" sz="1850" dirty="0" smtClean="0">
                <a:latin typeface="Arial" panose="020B0604020202020204" pitchFamily="34" charset="0"/>
                <a:cs typeface="Arial" panose="020B0604020202020204" pitchFamily="34" charset="0"/>
              </a:rPr>
              <a:t>syllabus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define the concepts and ideas of the syllabus.</a:t>
            </a:r>
          </a:p>
          <a:p>
            <a:pPr marL="228600" indent="-228600"/>
            <a:r>
              <a:rPr lang="en-US" sz="1850" b="1" dirty="0" smtClean="0">
                <a:latin typeface="Arial" panose="020B0604020202020204" pitchFamily="34" charset="0"/>
                <a:cs typeface="Arial" panose="020B0604020202020204" pitchFamily="34" charset="0"/>
              </a:rPr>
              <a:t>Application</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apply knowledge and understanding, using terms, concepts, theories and methods appropriately to address problems and </a:t>
            </a:r>
            <a:r>
              <a:rPr lang="en-US" sz="1850" dirty="0" smtClean="0">
                <a:latin typeface="Arial" panose="020B0604020202020204" pitchFamily="34" charset="0"/>
                <a:cs typeface="Arial" panose="020B0604020202020204" pitchFamily="34" charset="0"/>
              </a:rPr>
              <a:t>issues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draw conclusions, and to present these in a clear manner.</a:t>
            </a:r>
          </a:p>
          <a:p>
            <a:pPr marL="228600" indent="-228600"/>
            <a:r>
              <a:rPr lang="en-US" sz="1850" b="1" dirty="0" smtClean="0">
                <a:latin typeface="Arial" panose="020B0604020202020204" pitchFamily="34" charset="0"/>
                <a:cs typeface="Arial" panose="020B0604020202020204" pitchFamily="34" charset="0"/>
              </a:rPr>
              <a:t>Analysis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use and comment on information presented in various </a:t>
            </a:r>
            <a:r>
              <a:rPr lang="en-US" sz="1850" dirty="0" smtClean="0">
                <a:latin typeface="Arial" panose="020B0604020202020204" pitchFamily="34" charset="0"/>
                <a:cs typeface="Arial" panose="020B0604020202020204" pitchFamily="34" charset="0"/>
              </a:rPr>
              <a:t>forms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distinguish between evidence and opinion.</a:t>
            </a:r>
          </a:p>
          <a:p>
            <a:pPr marL="228600" indent="-228600"/>
            <a:r>
              <a:rPr lang="en-US" sz="1850" b="1" dirty="0" smtClean="0">
                <a:latin typeface="Arial" panose="020B0604020202020204" pitchFamily="34" charset="0"/>
                <a:cs typeface="Arial" panose="020B0604020202020204" pitchFamily="34" charset="0"/>
              </a:rPr>
              <a:t>Evaluation</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evaluate and make reasoned judgements.</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204317822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F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900" dirty="0">
                <a:latin typeface="Arial" panose="020B0604020202020204" pitchFamily="34" charset="0"/>
                <a:cs typeface="Arial" panose="020B0604020202020204" pitchFamily="34" charset="0"/>
              </a:rPr>
              <a:t>A </a:t>
            </a:r>
            <a:r>
              <a:rPr lang="en-US" sz="1900" b="1" dirty="0">
                <a:latin typeface="Arial" panose="020B0604020202020204" pitchFamily="34" charset="0"/>
                <a:cs typeface="Arial" panose="020B0604020202020204" pitchFamily="34" charset="0"/>
              </a:rPr>
              <a:t>Grade F </a:t>
            </a:r>
            <a:r>
              <a:rPr lang="en-US" sz="1900" dirty="0">
                <a:latin typeface="Arial" panose="020B0604020202020204" pitchFamily="34" charset="0"/>
                <a:cs typeface="Arial" panose="020B0604020202020204" pitchFamily="34" charset="0"/>
              </a:rPr>
              <a:t>candidate should demonstrate the following: Knowledge and </a:t>
            </a:r>
            <a:r>
              <a:rPr lang="en-US" sz="1900" dirty="0" smtClean="0">
                <a:latin typeface="Arial" panose="020B0604020202020204" pitchFamily="34" charset="0"/>
                <a:cs typeface="Arial" panose="020B0604020202020204" pitchFamily="34" charset="0"/>
              </a:rPr>
              <a:t>understanding</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identify specific facts, conventions or techniques in relation to the content of the </a:t>
            </a:r>
            <a:r>
              <a:rPr lang="en-US" sz="1900" dirty="0" smtClean="0">
                <a:latin typeface="Arial" panose="020B0604020202020204" pitchFamily="34" charset="0"/>
                <a:cs typeface="Arial" panose="020B0604020202020204" pitchFamily="34" charset="0"/>
              </a:rPr>
              <a:t>syllabus</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familiarity with definitions of the central concepts and ideas of the syllabus.</a:t>
            </a:r>
          </a:p>
          <a:p>
            <a:pPr marL="228600" indent="-228600"/>
            <a:r>
              <a:rPr lang="en-US" sz="1900" b="1" dirty="0" smtClean="0">
                <a:latin typeface="Arial" panose="020B0604020202020204" pitchFamily="34" charset="0"/>
                <a:cs typeface="Arial" panose="020B0604020202020204" pitchFamily="34" charset="0"/>
              </a:rPr>
              <a:t>Application</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apply knowledge and understanding, using terms, concepts, theories and methods appropriately to address problems and issues.</a:t>
            </a:r>
          </a:p>
          <a:p>
            <a:pPr marL="228600" indent="-228600"/>
            <a:r>
              <a:rPr lang="en-US" sz="1900" b="1" dirty="0" smtClean="0">
                <a:latin typeface="Arial" panose="020B0604020202020204" pitchFamily="34" charset="0"/>
                <a:cs typeface="Arial" panose="020B0604020202020204" pitchFamily="34" charset="0"/>
              </a:rPr>
              <a:t>Analysis</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classify and present data in a simple way and a limited ability to select relevant information from a set of </a:t>
            </a:r>
            <a:r>
              <a:rPr lang="en-US" sz="1900" dirty="0" smtClean="0">
                <a:latin typeface="Arial" panose="020B0604020202020204" pitchFamily="34" charset="0"/>
                <a:cs typeface="Arial" panose="020B0604020202020204" pitchFamily="34" charset="0"/>
              </a:rPr>
              <a:t>data</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distinguish between evidence and opinion.</a:t>
            </a:r>
          </a:p>
          <a:p>
            <a:pPr marL="228600" indent="-228600"/>
            <a:r>
              <a:rPr lang="en-US" sz="1900" b="1" dirty="0" smtClean="0">
                <a:latin typeface="Arial" panose="020B0604020202020204" pitchFamily="34" charset="0"/>
                <a:cs typeface="Arial" panose="020B0604020202020204" pitchFamily="34" charset="0"/>
              </a:rPr>
              <a:t>Evaluation</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understand implications and make recommendations.</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4264683669"/>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2.4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890437646"/>
              </p:ext>
            </p:extLst>
          </p:nvPr>
        </p:nvGraphicFramePr>
        <p:xfrm>
          <a:off x="6948264" y="1138251"/>
          <a:ext cx="1835893" cy="5363921"/>
        </p:xfrm>
        <a:graphic>
          <a:graphicData uri="http://schemas.openxmlformats.org/drawingml/2006/table">
            <a:tbl>
              <a:tblPr firstRow="1" firstCol="1" lastRow="1" lastCol="1" bandRow="1" bandCol="1">
                <a:tableStyleId>{2D5ABB26-0587-4C30-8999-92F81FD0307C}</a:tableStyleId>
              </a:tblPr>
              <a:tblGrid>
                <a:gridCol w="1835893"/>
              </a:tblGrid>
              <a:tr h="418541">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15116">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modern technology has changed the way we communicate</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What life was like before emails, mobiles and the Internet</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body language is important in the way we communicate</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The differences in language and emphasis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you are fluent and bi-lingual, something rare in the Western World.</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96752"/>
            <a:ext cx="1660401" cy="29499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83318" y="1148546"/>
            <a:ext cx="6561462" cy="5170646"/>
          </a:xfrm>
          <a:prstGeom prst="rect">
            <a:avLst/>
          </a:prstGeom>
        </p:spPr>
        <p:txBody>
          <a:bodyPr wrap="square">
            <a:spAutoFit/>
          </a:bodyPr>
          <a:lstStyle/>
          <a:p>
            <a:r>
              <a:rPr lang="en-US" sz="2200" b="1" dirty="0"/>
              <a:t>2.4.1</a:t>
            </a:r>
            <a:r>
              <a:rPr lang="en-US" sz="2200" dirty="0"/>
              <a:t> </a:t>
            </a:r>
            <a:r>
              <a:rPr lang="en-US" sz="2200" dirty="0" smtClean="0"/>
              <a:t>- Why </a:t>
            </a:r>
            <a:r>
              <a:rPr lang="en-US" sz="2200" dirty="0"/>
              <a:t>effective communication is important and the methods used </a:t>
            </a:r>
            <a:r>
              <a:rPr lang="en-US" sz="2200" dirty="0" smtClean="0"/>
              <a:t>to </a:t>
            </a:r>
            <a:r>
              <a:rPr lang="en-GB" sz="2200" dirty="0" smtClean="0"/>
              <a:t>achieve </a:t>
            </a:r>
            <a:r>
              <a:rPr lang="en-GB" sz="2200" dirty="0"/>
              <a:t>it:</a:t>
            </a:r>
          </a:p>
          <a:p>
            <a:pPr marL="568325" indent="-285750">
              <a:buClr>
                <a:srgbClr val="00B050"/>
              </a:buClr>
              <a:buFont typeface="Arial" panose="020B0604020202020204" pitchFamily="34" charset="0"/>
              <a:buChar char="•"/>
            </a:pPr>
            <a:r>
              <a:rPr lang="en-US" sz="2200" dirty="0" smtClean="0"/>
              <a:t>Effective </a:t>
            </a:r>
            <a:r>
              <a:rPr lang="en-US" sz="2200" dirty="0"/>
              <a:t>communication and its importance to business</a:t>
            </a:r>
          </a:p>
          <a:p>
            <a:pPr marL="568325" indent="-285750">
              <a:buClr>
                <a:srgbClr val="00B050"/>
              </a:buClr>
              <a:buFont typeface="Arial" panose="020B0604020202020204" pitchFamily="34" charset="0"/>
              <a:buChar char="•"/>
            </a:pPr>
            <a:r>
              <a:rPr lang="en-US" sz="2200" dirty="0" smtClean="0"/>
              <a:t>Benefits </a:t>
            </a:r>
            <a:r>
              <a:rPr lang="en-US" sz="2200" dirty="0"/>
              <a:t>and limitations of different communication </a:t>
            </a:r>
            <a:r>
              <a:rPr lang="en-US" sz="2200" dirty="0" smtClean="0"/>
              <a:t>methods including </a:t>
            </a:r>
            <a:r>
              <a:rPr lang="en-US" sz="2200" dirty="0"/>
              <a:t>those based on information technology (IT)</a:t>
            </a:r>
          </a:p>
          <a:p>
            <a:pPr marL="568325" indent="-285750">
              <a:buClr>
                <a:srgbClr val="00B050"/>
              </a:buClr>
              <a:buFont typeface="Arial" panose="020B0604020202020204" pitchFamily="34" charset="0"/>
              <a:buChar char="•"/>
            </a:pPr>
            <a:r>
              <a:rPr lang="en-US" sz="2200" dirty="0" smtClean="0"/>
              <a:t>Recommend </a:t>
            </a:r>
            <a:r>
              <a:rPr lang="en-US" sz="2200" dirty="0"/>
              <a:t>and justify which communication method to use </a:t>
            </a:r>
            <a:r>
              <a:rPr lang="en-US" sz="2200" dirty="0" smtClean="0"/>
              <a:t>in </a:t>
            </a:r>
            <a:r>
              <a:rPr lang="en-GB" sz="2200" dirty="0" smtClean="0"/>
              <a:t>given </a:t>
            </a:r>
            <a:r>
              <a:rPr lang="en-GB" sz="2200" dirty="0"/>
              <a:t>circumstances</a:t>
            </a:r>
          </a:p>
          <a:p>
            <a:r>
              <a:rPr lang="en-US" sz="2200" b="1" dirty="0"/>
              <a:t>2.4.2</a:t>
            </a:r>
            <a:r>
              <a:rPr lang="en-US" sz="2200" dirty="0"/>
              <a:t> </a:t>
            </a:r>
            <a:r>
              <a:rPr lang="en-US" sz="2200" dirty="0" smtClean="0"/>
              <a:t>- Demonstrate </a:t>
            </a:r>
            <a:r>
              <a:rPr lang="en-US" sz="2200" dirty="0"/>
              <a:t>an awareness of communication barriers:</a:t>
            </a:r>
          </a:p>
          <a:p>
            <a:pPr marL="568325" indent="-285750">
              <a:buClr>
                <a:srgbClr val="00B050"/>
              </a:buClr>
              <a:buFont typeface="Arial" panose="020B0604020202020204" pitchFamily="34" charset="0"/>
              <a:buChar char="•"/>
            </a:pPr>
            <a:r>
              <a:rPr lang="en-US" sz="2200" dirty="0" smtClean="0"/>
              <a:t>How </a:t>
            </a:r>
            <a:r>
              <a:rPr lang="en-US" sz="2200" dirty="0"/>
              <a:t>communication barriers arise and problems of </a:t>
            </a:r>
            <a:r>
              <a:rPr lang="en-US" sz="2200" dirty="0" smtClean="0"/>
              <a:t>ineffective </a:t>
            </a:r>
            <a:r>
              <a:rPr lang="en-GB" sz="2200" dirty="0" smtClean="0"/>
              <a:t>communication;</a:t>
            </a:r>
            <a:r>
              <a:rPr lang="en-US" sz="2200" dirty="0"/>
              <a:t> how communication barriers can be reduced </a:t>
            </a:r>
            <a:r>
              <a:rPr lang="en-US" sz="2200" dirty="0" smtClean="0"/>
              <a:t>or removed</a:t>
            </a:r>
            <a:endParaRPr lang="en-GB" sz="2200" dirty="0" smtClean="0">
              <a:latin typeface="Calibri" panose="020F0502020204030204" pitchFamily="34" charset="0"/>
            </a:endParaRPr>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2.4 – Glossary</a:t>
            </a:r>
            <a:endParaRPr lang="en-GB" sz="4000" b="1" dirty="0" smtClean="0"/>
          </a:p>
        </p:txBody>
      </p:sp>
      <p:sp>
        <p:nvSpPr>
          <p:cNvPr id="8" name="Rectangle 7"/>
          <p:cNvSpPr/>
          <p:nvPr/>
        </p:nvSpPr>
        <p:spPr>
          <a:xfrm>
            <a:off x="323850" y="1124744"/>
            <a:ext cx="8496622" cy="5456878"/>
          </a:xfrm>
          <a:prstGeom prst="rect">
            <a:avLst/>
          </a:prstGeom>
        </p:spPr>
        <p:txBody>
          <a:bodyPr wrap="square">
            <a:spAutoFit/>
          </a:bodyPr>
          <a:lstStyle/>
          <a:p>
            <a:pPr>
              <a:buClr>
                <a:srgbClr val="00B050"/>
              </a:buClr>
            </a:pPr>
            <a:r>
              <a:rPr lang="en-US" sz="1660" b="1" dirty="0" smtClean="0">
                <a:latin typeface="Arial" panose="020B0604020202020204" pitchFamily="34" charset="0"/>
                <a:cs typeface="Arial" panose="020B0604020202020204" pitchFamily="34" charset="0"/>
              </a:rPr>
              <a:t>Communication </a:t>
            </a:r>
            <a:r>
              <a:rPr lang="en-US" sz="1660" dirty="0" smtClean="0">
                <a:latin typeface="Arial" panose="020B0604020202020204" pitchFamily="34" charset="0"/>
                <a:cs typeface="Arial" panose="020B0604020202020204" pitchFamily="34" charset="0"/>
              </a:rPr>
              <a:t>– The transferring of a </a:t>
            </a:r>
            <a:r>
              <a:rPr lang="en-US" sz="1660" b="1" dirty="0" smtClean="0">
                <a:latin typeface="Arial" panose="020B0604020202020204" pitchFamily="34" charset="0"/>
                <a:cs typeface="Arial" panose="020B0604020202020204" pitchFamily="34" charset="0"/>
              </a:rPr>
              <a:t>message</a:t>
            </a:r>
            <a:r>
              <a:rPr lang="en-US" sz="1660" dirty="0" smtClean="0">
                <a:latin typeface="Arial" panose="020B0604020202020204" pitchFamily="34" charset="0"/>
                <a:cs typeface="Arial" panose="020B0604020202020204" pitchFamily="34" charset="0"/>
              </a:rPr>
              <a:t> from the sender to the receiver, who understands the message.</a:t>
            </a:r>
          </a:p>
          <a:p>
            <a:pPr>
              <a:buClr>
                <a:srgbClr val="00B050"/>
              </a:buClr>
            </a:pPr>
            <a:r>
              <a:rPr lang="en-US" sz="1660" b="1" dirty="0" smtClean="0">
                <a:latin typeface="Arial" panose="020B0604020202020204" pitchFamily="34" charset="0"/>
                <a:cs typeface="Arial" panose="020B0604020202020204" pitchFamily="34" charset="0"/>
              </a:rPr>
              <a:t>Message</a:t>
            </a:r>
            <a:r>
              <a:rPr lang="en-US" sz="1660" dirty="0" smtClean="0">
                <a:latin typeface="Arial" panose="020B0604020202020204" pitchFamily="34" charset="0"/>
                <a:cs typeface="Arial" panose="020B0604020202020204" pitchFamily="34" charset="0"/>
              </a:rPr>
              <a:t> – the information or instructions being passed by the sender to the receiver.</a:t>
            </a:r>
          </a:p>
          <a:p>
            <a:pPr>
              <a:buClr>
                <a:srgbClr val="00B050"/>
              </a:buClr>
            </a:pPr>
            <a:r>
              <a:rPr lang="en-US" sz="1660" b="1" dirty="0" smtClean="0">
                <a:latin typeface="Arial" panose="020B0604020202020204" pitchFamily="34" charset="0"/>
                <a:cs typeface="Arial" panose="020B0604020202020204" pitchFamily="34" charset="0"/>
              </a:rPr>
              <a:t>Internal Communication </a:t>
            </a:r>
            <a:r>
              <a:rPr lang="en-US" sz="1660" dirty="0" smtClean="0">
                <a:latin typeface="Arial" panose="020B0604020202020204" pitchFamily="34" charset="0"/>
                <a:cs typeface="Arial" panose="020B0604020202020204" pitchFamily="34" charset="0"/>
              </a:rPr>
              <a:t>– Happens between members of the same organisation.</a:t>
            </a:r>
          </a:p>
          <a:p>
            <a:pPr>
              <a:buClr>
                <a:srgbClr val="00B050"/>
              </a:buClr>
            </a:pPr>
            <a:r>
              <a:rPr lang="en-US" sz="1660" b="1" dirty="0" smtClean="0">
                <a:latin typeface="Arial" panose="020B0604020202020204" pitchFamily="34" charset="0"/>
                <a:cs typeface="Arial" panose="020B0604020202020204" pitchFamily="34" charset="0"/>
              </a:rPr>
              <a:t>External Communication </a:t>
            </a:r>
            <a:r>
              <a:rPr lang="en-US" sz="1660" dirty="0" smtClean="0">
                <a:latin typeface="Arial" panose="020B0604020202020204" pitchFamily="34" charset="0"/>
                <a:cs typeface="Arial" panose="020B0604020202020204" pitchFamily="34" charset="0"/>
              </a:rPr>
              <a:t>– Between the Organisation and other organisations or individuals.</a:t>
            </a:r>
          </a:p>
          <a:p>
            <a:pPr>
              <a:buClr>
                <a:srgbClr val="00B050"/>
              </a:buClr>
            </a:pPr>
            <a:r>
              <a:rPr lang="en-US" sz="1660" b="1" dirty="0" smtClean="0">
                <a:latin typeface="Arial" panose="020B0604020202020204" pitchFamily="34" charset="0"/>
                <a:cs typeface="Arial" panose="020B0604020202020204" pitchFamily="34" charset="0"/>
              </a:rPr>
              <a:t>Transmitter or Sender </a:t>
            </a:r>
            <a:r>
              <a:rPr lang="en-US" sz="1660" dirty="0" smtClean="0">
                <a:latin typeface="Arial" panose="020B0604020202020204" pitchFamily="34" charset="0"/>
                <a:cs typeface="Arial" panose="020B0604020202020204" pitchFamily="34" charset="0"/>
              </a:rPr>
              <a:t>– The person starting off the process by sending the message.</a:t>
            </a:r>
          </a:p>
          <a:p>
            <a:pPr>
              <a:buClr>
                <a:srgbClr val="00B050"/>
              </a:buClr>
            </a:pPr>
            <a:r>
              <a:rPr lang="en-US" sz="1660" b="1" dirty="0" smtClean="0">
                <a:latin typeface="Arial" panose="020B0604020202020204" pitchFamily="34" charset="0"/>
                <a:cs typeface="Arial" panose="020B0604020202020204" pitchFamily="34" charset="0"/>
              </a:rPr>
              <a:t>The Medium of Communication </a:t>
            </a:r>
            <a:r>
              <a:rPr lang="en-US" sz="1660" dirty="0" smtClean="0">
                <a:latin typeface="Arial" panose="020B0604020202020204" pitchFamily="34" charset="0"/>
                <a:cs typeface="Arial" panose="020B0604020202020204" pitchFamily="34" charset="0"/>
              </a:rPr>
              <a:t>– The method used to send a message, e.g. a letter is a method of written communication and a meeting is a method of verbal communication.</a:t>
            </a:r>
          </a:p>
          <a:p>
            <a:pPr>
              <a:buClr>
                <a:srgbClr val="00B050"/>
              </a:buClr>
            </a:pPr>
            <a:r>
              <a:rPr lang="en-US" sz="1660" b="1" dirty="0" smtClean="0">
                <a:latin typeface="Arial" panose="020B0604020202020204" pitchFamily="34" charset="0"/>
                <a:cs typeface="Arial" panose="020B0604020202020204" pitchFamily="34" charset="0"/>
              </a:rPr>
              <a:t>Receiver</a:t>
            </a:r>
            <a:r>
              <a:rPr lang="en-US" sz="1660" dirty="0" smtClean="0">
                <a:latin typeface="Arial" panose="020B0604020202020204" pitchFamily="34" charset="0"/>
                <a:cs typeface="Arial" panose="020B0604020202020204" pitchFamily="34" charset="0"/>
              </a:rPr>
              <a:t> – The person who receives the message.</a:t>
            </a:r>
          </a:p>
          <a:p>
            <a:pPr>
              <a:buClr>
                <a:srgbClr val="00B050"/>
              </a:buClr>
            </a:pPr>
            <a:r>
              <a:rPr lang="en-US" sz="1660" b="1" dirty="0" smtClean="0">
                <a:latin typeface="Arial" panose="020B0604020202020204" pitchFamily="34" charset="0"/>
                <a:cs typeface="Arial" panose="020B0604020202020204" pitchFamily="34" charset="0"/>
              </a:rPr>
              <a:t>Feedback</a:t>
            </a:r>
            <a:r>
              <a:rPr lang="en-US" sz="1660" dirty="0" smtClean="0">
                <a:latin typeface="Arial" panose="020B0604020202020204" pitchFamily="34" charset="0"/>
                <a:cs typeface="Arial" panose="020B0604020202020204" pitchFamily="34" charset="0"/>
              </a:rPr>
              <a:t> – the reply from which the receiver shows whether the message has arrived, been understood and, if necessary, acted upon.</a:t>
            </a:r>
          </a:p>
          <a:p>
            <a:pPr>
              <a:buClr>
                <a:srgbClr val="00B050"/>
              </a:buClr>
            </a:pPr>
            <a:r>
              <a:rPr lang="en-US" sz="1660" b="1" dirty="0" smtClean="0">
                <a:latin typeface="Arial" panose="020B0604020202020204" pitchFamily="34" charset="0"/>
                <a:cs typeface="Arial" panose="020B0604020202020204" pitchFamily="34" charset="0"/>
              </a:rPr>
              <a:t>One-Way Communication </a:t>
            </a:r>
            <a:r>
              <a:rPr lang="en-US" sz="1660" dirty="0" smtClean="0">
                <a:latin typeface="Arial" panose="020B0604020202020204" pitchFamily="34" charset="0"/>
                <a:cs typeface="Arial" panose="020B0604020202020204" pitchFamily="34" charset="0"/>
              </a:rPr>
              <a:t>– Involves a message which does not call for or require a response.</a:t>
            </a:r>
          </a:p>
          <a:p>
            <a:pPr>
              <a:buClr>
                <a:srgbClr val="00B050"/>
              </a:buClr>
            </a:pPr>
            <a:r>
              <a:rPr lang="en-US" sz="1660" b="1" dirty="0" smtClean="0">
                <a:latin typeface="Arial" panose="020B0604020202020204" pitchFamily="34" charset="0"/>
                <a:cs typeface="Arial" panose="020B0604020202020204" pitchFamily="34" charset="0"/>
              </a:rPr>
              <a:t>Two-Way Communication </a:t>
            </a:r>
            <a:r>
              <a:rPr lang="en-US" sz="1660" dirty="0" smtClean="0">
                <a:latin typeface="Arial" panose="020B0604020202020204" pitchFamily="34" charset="0"/>
                <a:cs typeface="Arial" panose="020B0604020202020204" pitchFamily="34" charset="0"/>
              </a:rPr>
              <a:t>– when the receiver gives a response to the message and there is a discussion about it.</a:t>
            </a:r>
          </a:p>
          <a:p>
            <a:pPr>
              <a:buClr>
                <a:srgbClr val="00B050"/>
              </a:buClr>
            </a:pPr>
            <a:r>
              <a:rPr lang="en-US" sz="1660" b="1" dirty="0" smtClean="0">
                <a:latin typeface="Arial" panose="020B0604020202020204" pitchFamily="34" charset="0"/>
                <a:cs typeface="Arial" panose="020B0604020202020204" pitchFamily="34" charset="0"/>
              </a:rPr>
              <a:t>Formal Communication </a:t>
            </a:r>
            <a:r>
              <a:rPr lang="en-US" sz="1660" dirty="0" smtClean="0">
                <a:latin typeface="Arial" panose="020B0604020202020204" pitchFamily="34" charset="0"/>
                <a:cs typeface="Arial" panose="020B0604020202020204" pitchFamily="34" charset="0"/>
              </a:rPr>
              <a:t>– When messages are sent through established channels using professional language.</a:t>
            </a:r>
          </a:p>
          <a:p>
            <a:pPr>
              <a:buClr>
                <a:srgbClr val="00B050"/>
              </a:buClr>
            </a:pPr>
            <a:r>
              <a:rPr lang="en-US" sz="1660" b="1" dirty="0" smtClean="0">
                <a:latin typeface="Arial" panose="020B0604020202020204" pitchFamily="34" charset="0"/>
                <a:cs typeface="Arial" panose="020B0604020202020204" pitchFamily="34" charset="0"/>
              </a:rPr>
              <a:t>Informal Communication </a:t>
            </a:r>
            <a:r>
              <a:rPr lang="en-US" sz="1660" dirty="0" smtClean="0">
                <a:latin typeface="Arial" panose="020B0604020202020204" pitchFamily="34" charset="0"/>
                <a:cs typeface="Arial" panose="020B0604020202020204" pitchFamily="34" charset="0"/>
              </a:rPr>
              <a:t>– when information is sent and received casually with the use of everyday language.</a:t>
            </a:r>
          </a:p>
          <a:p>
            <a:pPr>
              <a:buClr>
                <a:srgbClr val="00B050"/>
              </a:buClr>
            </a:pPr>
            <a:r>
              <a:rPr lang="en-US" sz="1660" b="1" dirty="0" smtClean="0">
                <a:latin typeface="Arial" panose="020B0604020202020204" pitchFamily="34" charset="0"/>
                <a:cs typeface="Arial" panose="020B0604020202020204" pitchFamily="34" charset="0"/>
              </a:rPr>
              <a:t>Communication Barriers </a:t>
            </a:r>
            <a:r>
              <a:rPr lang="en-US" sz="1660" dirty="0" smtClean="0">
                <a:latin typeface="Arial" panose="020B0604020202020204" pitchFamily="34" charset="0"/>
                <a:cs typeface="Arial" panose="020B0604020202020204" pitchFamily="34" charset="0"/>
              </a:rPr>
              <a:t>– Factors that stop effective communication of messages.</a:t>
            </a:r>
          </a:p>
        </p:txBody>
      </p:sp>
    </p:spTree>
    <p:extLst>
      <p:ext uri="{BB962C8B-B14F-4D97-AF65-F5344CB8AC3E}">
        <p14:creationId xmlns:p14="http://schemas.microsoft.com/office/powerpoint/2010/main" val="1803867242"/>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6DD945F-B7B0-4691-A0D0-E2EAD6DA23B3}">
  <ds:schemaRefs>
    <ds:schemaRef ds:uri="http://purl.org/dc/dcmitype/"/>
    <ds:schemaRef ds:uri="http://www.w3.org/XML/1998/namespace"/>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Enderoth</Template>
  <TotalTime>58293</TotalTime>
  <Words>4769</Words>
  <Application>Microsoft Office PowerPoint</Application>
  <PresentationFormat>On-screen Show (4:3)</PresentationFormat>
  <Paragraphs>426</Paragraphs>
  <Slides>30</Slides>
  <Notes>30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Assessment objectives</vt:lpstr>
      <vt:lpstr>Assessment objectives</vt:lpstr>
      <vt:lpstr>Grade Descriptors – A Grade</vt:lpstr>
      <vt:lpstr>Grade Descriptors – C Grade</vt:lpstr>
      <vt:lpstr>Grade Descriptors – F Grade</vt:lpstr>
      <vt:lpstr>2.4 – Assessment Objectives</vt:lpstr>
      <vt:lpstr>2.4 – Glossary</vt:lpstr>
      <vt:lpstr>2.4.1a – What Effective Communication Is</vt:lpstr>
      <vt:lpstr>2.4.1a – Internal Communication</vt:lpstr>
      <vt:lpstr>2.4.1a – Internal Communication</vt:lpstr>
      <vt:lpstr>2.4.1a – External Communication</vt:lpstr>
      <vt:lpstr>2.4.1a – Why External Communication has to work well</vt:lpstr>
      <vt:lpstr>2.4.1a – The Process of Effective Communication</vt:lpstr>
      <vt:lpstr>2.4.1a – The Process of Effective Communication</vt:lpstr>
      <vt:lpstr>2.4.1a – 1-Way and 2-Way Communication</vt:lpstr>
      <vt:lpstr>2.4.1a - 2-Way Communication Advantages</vt:lpstr>
      <vt:lpstr>2.4.1a - 2-Way Communication Advantages</vt:lpstr>
      <vt:lpstr>2.4.1b – Communication Methods</vt:lpstr>
      <vt:lpstr>2.4.1b – Communication Methods</vt:lpstr>
      <vt:lpstr>2.4.1b – Communication Methods</vt:lpstr>
      <vt:lpstr>2.4.1b – Communication Methods</vt:lpstr>
      <vt:lpstr>2.4.1b – Verbal Communication Methods</vt:lpstr>
      <vt:lpstr>2.4.1b – Written Communication Methods</vt:lpstr>
      <vt:lpstr>2.4.1b – Written Communication Methods</vt:lpstr>
      <vt:lpstr>2.4.1b – Written Communication Methods</vt:lpstr>
      <vt:lpstr>2.4.1b – Written Communication Methods</vt:lpstr>
      <vt:lpstr>2.4 – Exam Styles Questions – Paper 1</vt:lpstr>
      <vt:lpstr>Real Exam Questions - Paper 2</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1748</cp:revision>
  <cp:lastPrinted>2014-01-22T18:25:48Z</cp:lastPrinted>
  <dcterms:created xsi:type="dcterms:W3CDTF">2008-03-12T11:01:44Z</dcterms:created>
  <dcterms:modified xsi:type="dcterms:W3CDTF">2016-04-04T09:11:07Z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